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574" r:id="rId2"/>
    <p:sldId id="577" r:id="rId3"/>
    <p:sldId id="579" r:id="rId4"/>
    <p:sldId id="576" r:id="rId5"/>
    <p:sldId id="510" r:id="rId6"/>
    <p:sldId id="511" r:id="rId7"/>
    <p:sldId id="508" r:id="rId8"/>
    <p:sldId id="578" r:id="rId9"/>
    <p:sldId id="585" r:id="rId10"/>
    <p:sldId id="529" r:id="rId11"/>
    <p:sldId id="531" r:id="rId12"/>
    <p:sldId id="588" r:id="rId13"/>
    <p:sldId id="423" r:id="rId14"/>
  </p:sldIdLst>
  <p:sldSz cx="9906000" cy="6858000" type="A4"/>
  <p:notesSz cx="10693400" cy="7562850"/>
  <p:defaultTextStyle>
    <a:defPPr>
      <a:defRPr lang="ru-RU"/>
    </a:defPPr>
    <a:lvl1pPr marL="0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9801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39602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59403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79204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99005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18806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38607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58408" algn="l" defTabSz="8396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876C7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72" autoAdjust="0"/>
    <p:restoredTop sz="86380" autoAdjust="0"/>
  </p:normalViewPr>
  <p:slideViewPr>
    <p:cSldViewPr>
      <p:cViewPr>
        <p:scale>
          <a:sx n="100" d="100"/>
          <a:sy n="100" d="100"/>
        </p:scale>
        <p:origin x="-768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803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83C9B64-C3C0-45ED-B442-8DC92A03FA09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3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9801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9602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9403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9204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99005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8806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8607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8408" algn="l" defTabSz="83960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566738"/>
            <a:ext cx="4095750" cy="28368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784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566738"/>
            <a:ext cx="4095750" cy="28368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53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8914900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235" y="3682011"/>
            <a:ext cx="8914900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404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63404" y="3682011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95235" y="3682011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2406476" y="1604167"/>
            <a:ext cx="5092085" cy="397712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406476" y="1604167"/>
            <a:ext cx="5092085" cy="397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4350399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63404" y="1604494"/>
            <a:ext cx="4350399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95235" y="273564"/>
            <a:ext cx="8914900" cy="53080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95235" y="3682011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63404" y="1604494"/>
            <a:ext cx="4350399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4350399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404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3404" y="3682011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404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5235" y="3682011"/>
            <a:ext cx="8914900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793325" lvl="1" indent="-297497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189987" lvl="2" indent="-26444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586650" lvl="3" indent="-198331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1983312" lvl="4" indent="-19833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379974" lvl="5" indent="-19833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2776637" lvl="6" indent="-19833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>
      <a:lvl1pPr marL="396662" indent="-297497"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59095" y="1690700"/>
            <a:ext cx="8047249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20845" y="3592513"/>
            <a:ext cx="615686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859094" y="1690687"/>
            <a:ext cx="612246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471341" y="1066801"/>
            <a:ext cx="634947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236530" y="3592513"/>
            <a:ext cx="632883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471341" y="1690688"/>
            <a:ext cx="634947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236531" y="2324101"/>
            <a:ext cx="622564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631507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859095" y="2324100"/>
            <a:ext cx="622564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20845" y="2947987"/>
            <a:ext cx="615686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236530" y="2947987"/>
            <a:ext cx="632883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755986" y="618552"/>
            <a:ext cx="6137592" cy="107526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</a:pPr>
            <a:r>
              <a:rPr sz="6900" spc="-6" dirty="0">
                <a:solidFill>
                  <a:srgbClr val="000072"/>
                </a:solidFill>
              </a:rPr>
              <a:t>Бюджет</a:t>
            </a:r>
            <a:r>
              <a:rPr sz="6900" spc="-105" dirty="0">
                <a:solidFill>
                  <a:srgbClr val="000072"/>
                </a:solidFill>
              </a:rPr>
              <a:t> </a:t>
            </a:r>
            <a:r>
              <a:rPr sz="6900" spc="-6" dirty="0">
                <a:solidFill>
                  <a:srgbClr val="000072"/>
                </a:solidFill>
              </a:rPr>
              <a:t>для</a:t>
            </a:r>
            <a:endParaRPr sz="6900" dirty="0"/>
          </a:p>
        </p:txBody>
      </p:sp>
      <p:sp>
        <p:nvSpPr>
          <p:cNvPr id="16" name="object 16"/>
          <p:cNvSpPr txBox="1"/>
          <p:nvPr/>
        </p:nvSpPr>
        <p:spPr>
          <a:xfrm>
            <a:off x="3710347" y="1646402"/>
            <a:ext cx="4231376" cy="107526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</a:pPr>
            <a:r>
              <a:rPr sz="6900" b="1" spc="-6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9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98913" y="2661588"/>
            <a:ext cx="7177933" cy="1334307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792195" marR="784214" indent="665" algn="ctr">
              <a:spcBef>
                <a:spcPts val="105"/>
              </a:spcBef>
            </a:pP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Собрания депутатов</a:t>
            </a:r>
            <a:r>
              <a:rPr b="1" spc="-2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-2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92195" marR="784214" indent="665" algn="ctr">
              <a:spcBef>
                <a:spcPts val="105"/>
              </a:spcBef>
            </a:pPr>
            <a:r>
              <a:rPr lang="ru-RU" b="1" spc="-1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Грузиновского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b="1" spc="-16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b="1" spc="1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303" algn="ctr"/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26.12.2023 № 61</a:t>
            </a:r>
            <a:endParaRPr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4452" marR="34588" indent="-53212" algn="ctr"/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b="1" spc="-2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b="1" spc="-2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Грузиновского</a:t>
            </a:r>
            <a:r>
              <a:rPr lang="ru-RU" b="1" spc="-2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b="1" spc="-2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6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b="1" spc="-16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Морозовского района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b="1" spc="-6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b="1" spc="-1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 </a:t>
            </a:r>
            <a:r>
              <a:rPr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b="1" spc="27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5320" y="4216244"/>
            <a:ext cx="6446293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8504" y="0"/>
            <a:ext cx="9198703" cy="700333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сельского поселения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разрезе разделов и подразделов, тыс. руб.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1884944"/>
              </p:ext>
            </p:extLst>
          </p:nvPr>
        </p:nvGraphicFramePr>
        <p:xfrm>
          <a:off x="488504" y="980729"/>
          <a:ext cx="9061027" cy="5760639"/>
        </p:xfrm>
        <a:graphic>
          <a:graphicData uri="http://schemas.openxmlformats.org/drawingml/2006/table">
            <a:tbl>
              <a:tblPr/>
              <a:tblGrid>
                <a:gridCol w="4813197"/>
                <a:gridCol w="761558"/>
                <a:gridCol w="871568"/>
                <a:gridCol w="871568"/>
                <a:gridCol w="871568"/>
                <a:gridCol w="871568"/>
              </a:tblGrid>
              <a:tr h="3600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000" marR="78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8286,9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8340,6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8751,3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8069,6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7891,3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7724,4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38,8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265,6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11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168,5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448,3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760,3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02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141,0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155,0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169,1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141,0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155,0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169,1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140,0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70,0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70,0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140,0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70,0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70,0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05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880,2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350,1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290,0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Благоустройство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880,2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350,1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290,0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Образование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07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55,4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1,0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1,0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55,4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</a:t>
                      </a:r>
                      <a:r>
                        <a:rPr lang="ru-RU" sz="12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ктнематография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08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4 627,9</a:t>
                      </a: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3 650,0</a:t>
                      </a: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2 800,0</a:t>
                      </a: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4 627,9</a:t>
                      </a:r>
                      <a:endParaRPr lang="ru-RU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3 650,0</a:t>
                      </a:r>
                      <a:endParaRPr lang="ru-RU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2 800,0</a:t>
                      </a:r>
                      <a:endParaRPr lang="ru-RU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10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195,3</a:t>
                      </a: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103,1</a:t>
                      </a: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111,2</a:t>
                      </a: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SimSun"/>
                          <a:cs typeface="Times New Roman"/>
                        </a:rPr>
                        <a:t>195,3</a:t>
                      </a:r>
                      <a:endParaRPr lang="ru-RU" sz="1200" b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SimSun"/>
                          <a:cs typeface="Times New Roman"/>
                        </a:rPr>
                        <a:t>103,1</a:t>
                      </a:r>
                      <a:endParaRPr lang="ru-RU" sz="1200" b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SimSun"/>
                          <a:cs typeface="Times New Roman"/>
                        </a:rPr>
                        <a:t>111,2</a:t>
                      </a:r>
                      <a:endParaRPr lang="ru-RU" sz="1200" b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11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3,0</a:t>
                      </a: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1,0</a:t>
                      </a: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1,0</a:t>
                      </a: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11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SimSun"/>
                          <a:cs typeface="Times New Roman"/>
                        </a:rPr>
                        <a:t>3,0</a:t>
                      </a:r>
                      <a:endParaRPr lang="ru-RU" sz="1200" b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SimSun"/>
                          <a:cs typeface="Times New Roman"/>
                        </a:rPr>
                        <a:t>1,0</a:t>
                      </a:r>
                      <a:endParaRPr lang="ru-RU" sz="1200" b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SimSun"/>
                          <a:cs typeface="Times New Roman"/>
                        </a:rPr>
                        <a:t>1,0</a:t>
                      </a:r>
                      <a:endParaRPr lang="ru-RU" sz="1200" b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4488" y="116632"/>
            <a:ext cx="9198703" cy="700333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 непрограммные направления расходов  бюджета сельского поселения, тыс. рублей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3799667"/>
              </p:ext>
            </p:extLst>
          </p:nvPr>
        </p:nvGraphicFramePr>
        <p:xfrm>
          <a:off x="283598" y="1124746"/>
          <a:ext cx="9198703" cy="3304630"/>
        </p:xfrm>
        <a:graphic>
          <a:graphicData uri="http://schemas.openxmlformats.org/drawingml/2006/table">
            <a:tbl>
              <a:tblPr/>
              <a:tblGrid>
                <a:gridCol w="6337046"/>
                <a:gridCol w="1000586"/>
                <a:gridCol w="1000586"/>
                <a:gridCol w="860485"/>
              </a:tblGrid>
              <a:tr h="432046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программы бюджета </a:t>
                      </a:r>
                      <a:b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Грузиновского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поселения</a:t>
                      </a:r>
                      <a:endParaRPr lang="ru-RU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rtl="0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Грузиновского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830,2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340,1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32">
                <a:tc>
                  <a:txBody>
                    <a:bodyPr/>
                    <a:lstStyle/>
                    <a:p>
                      <a:pPr rtl="0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культуры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туризма»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4627,9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3650,0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2800,0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32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«Муниципальная политика»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32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«Управление муниципальными финансами и создание условий для повышения эффективности бюджетных расходов»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8185,4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8001,1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7834,2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32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физической культуры и спорта»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32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Энергоэффективность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развитие энергетики»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32"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молодежной политики на территории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Грузиновского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13914,4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12085,7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11008,9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0" marR="4420" marT="4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0799234"/>
              </p:ext>
            </p:extLst>
          </p:nvPr>
        </p:nvGraphicFramePr>
        <p:xfrm>
          <a:off x="272480" y="4581128"/>
          <a:ext cx="9217024" cy="1344177"/>
        </p:xfrm>
        <a:graphic>
          <a:graphicData uri="http://schemas.openxmlformats.org/drawingml/2006/table">
            <a:tbl>
              <a:tblPr/>
              <a:tblGrid>
                <a:gridCol w="6336704"/>
                <a:gridCol w="1008112"/>
                <a:gridCol w="1008112"/>
                <a:gridCol w="864096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Непрограммные направления расходов  бюджета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latin typeface="Times New Roman"/>
                        </a:rPr>
                        <a:t>Грузиновского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сельского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поселения </a:t>
                      </a: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2026год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319" marR="10319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расходы органов местного самоуправления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Грузиновского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141,2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155,2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169,3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9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расходы органов местного самоуправления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Грузиновского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274,1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429,9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1015,6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415,3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585,1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1184,9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496" marR="8496" marT="7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134950"/>
            <a:ext cx="9458854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48544" y="116632"/>
            <a:ext cx="8928992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48544" y="149291"/>
            <a:ext cx="8928992" cy="83143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96351" y="116632"/>
            <a:ext cx="8409649" cy="990600"/>
          </a:xfrm>
        </p:spPr>
        <p:txBody>
          <a:bodyPr/>
          <a:lstStyle/>
          <a:p>
            <a:pPr algn="ctr" rtl="0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bg1"/>
                </a:solidFill>
              </a:rPr>
              <a:t>Сведения о верхнем пределе муниципального долга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err="1" smtClean="0">
                <a:solidFill>
                  <a:schemeClr val="bg1"/>
                </a:solidFill>
              </a:rPr>
              <a:t>Грузиновского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сельского поселения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4294967295"/>
          </p:nvPr>
        </p:nvSpPr>
        <p:spPr>
          <a:xfrm>
            <a:off x="456905" y="1298780"/>
            <a:ext cx="9032599" cy="529857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rt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Верхний предел муниципального долга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Грузиновского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1 января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в сумме – 0,0 тыс.руб.,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1 января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в сумме – 0,0 тыс.руб.,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1 января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сумме – 0,0 тыс.руб.,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СПРАВОЧНО: (расчет верхнего предела муниципального внутреннего долга )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Грузиновского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сельского поселения по состоянию: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1 января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0,0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тыс.руб.,в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 числе верхний предел долга по муниципальным гарантиям в сумме 0,0 тыс.руб.;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1 января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0,0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тыс.руб.,в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 числе верхний предел долга по муниципальным гарантиям в сумме 0,0 тыс.руб.;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1 января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0,0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тыс.руб.,в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 числе верхний предел долга по муниципальным гарантиям в сумме 0,0 тыс.руб.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муниципального долга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Грузиновского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сельского поселения: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— 0,0 тыс.руб.; 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— 0,0 тыс.руб.; 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— 0,0 тыс.руб.; 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Погашение муниципального долга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Грузивского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сельского поселения: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— 0,0 тыс.руб., в том числе погашение задолженности по бюджетному кредиту — 0,0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— 0,0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тыс.руб.,в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 числе погашение задолженности по бюджетному кредиту — 0,0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— 0,0 тыс.руб., том числе погашение задолженности по бюджетному кредиту — 0,0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Грузиновского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сельского поселения по состоянию: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1 января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0,0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тыс.руб.,в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 числе верхний предел долга по муниципальным гарантиям в сумме 0,0 тыс.руб.;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1 января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0,0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тыс.руб.,в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 числе верхний предел долга по муниципальным гарантиям в сумме 0,0 тыс.руб.;</a:t>
            </a:r>
          </a:p>
          <a:p>
            <a:pPr rt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1 января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0,0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тыс.руб.,в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 числе верхний предел долга по муниципальным гарантиям в сумме 0,0 тыс.руб.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53149" y="3493339"/>
            <a:ext cx="3693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4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936776" y="1268760"/>
            <a:ext cx="6485417" cy="1377441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r>
              <a:rPr lang="ru-RU" sz="2800" spc="42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</a:t>
            </a:r>
            <a:r>
              <a:rPr lang="ru-RU" sz="2800" spc="42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ГРУЗИНОВСКОГО </a:t>
            </a:r>
            <a:r>
              <a:rPr lang="ru-RU" sz="2800" spc="42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СЕЛЬСКОГО ПОСЕЛЕНИЯ</a:t>
            </a:r>
            <a:endParaRPr lang="ru-RU" sz="2800" dirty="0"/>
          </a:p>
        </p:txBody>
      </p:sp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2577"/>
            <a:ext cx="2538265" cy="595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6159" y="2522080"/>
            <a:ext cx="3169156" cy="2628856"/>
          </a:xfrm>
          <a:prstGeom prst="rect">
            <a:avLst/>
          </a:prstGeom>
          <a:solidFill>
            <a:srgbClr val="F4C4CC"/>
          </a:solidFill>
          <a:ln w="9525">
            <a:noFill/>
            <a:miter lim="800000"/>
            <a:headEnd/>
            <a:tailEnd/>
          </a:ln>
        </p:spPr>
        <p:txBody>
          <a:bodyPr lIns="73591" tIns="36796" rIns="73591" bIns="36796">
            <a:spAutoFit/>
          </a:bodyPr>
          <a:lstStyle/>
          <a:p>
            <a:pPr algn="ctr" defTabSz="736110"/>
            <a:endParaRPr lang="ru-RU" sz="26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  <a:p>
            <a:pPr algn="ctr" defTabSz="736110"/>
            <a:endParaRPr lang="ru-RU" sz="26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  <a:p>
            <a:pPr algn="ctr" defTabSz="736110"/>
            <a:r>
              <a:rPr lang="ru-RU" sz="2900" b="1" dirty="0" smtClean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  <a:t>БЛАГОДАРИМ </a:t>
            </a:r>
            <a:r>
              <a:rPr lang="ru-RU" sz="2900" b="1" dirty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  <a:t/>
            </a:r>
            <a:br>
              <a:rPr lang="ru-RU" sz="2900" b="1" dirty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</a:br>
            <a:r>
              <a:rPr lang="ru-RU" sz="2900" b="1" dirty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  <a:t>ЗА ВНИМАНИЕ!</a:t>
            </a:r>
          </a:p>
          <a:p>
            <a:pPr algn="ctr" defTabSz="736110"/>
            <a:endParaRPr lang="ru-RU" sz="26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  <a:p>
            <a:pPr algn="ctr" defTabSz="736110"/>
            <a:endParaRPr lang="ru-RU" sz="26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134950"/>
            <a:ext cx="9458854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9" y="1"/>
            <a:ext cx="151341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9" y="134938"/>
            <a:ext cx="151341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7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98925" y="1196962"/>
            <a:ext cx="8444666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98923" y="1196689"/>
            <a:ext cx="8444864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64821" y="149298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64821" y="149298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98090" y="291229"/>
            <a:ext cx="4900773" cy="428260"/>
          </a:xfrm>
          <a:prstGeom prst="rect">
            <a:avLst/>
          </a:prstGeom>
        </p:spPr>
        <p:txBody>
          <a:bodyPr vert="horz" wrap="square" lIns="0" tIns="12638" rIns="0" bIns="0" rtlCol="0">
            <a:spAutoFit/>
          </a:bodyPr>
          <a:lstStyle/>
          <a:p>
            <a:pPr marL="13303">
              <a:spcBef>
                <a:spcPts val="99"/>
              </a:spcBef>
            </a:pPr>
            <a:r>
              <a:rPr lang="ru-RU" sz="2700" b="1" spc="-6" dirty="0">
                <a:solidFill>
                  <a:schemeClr val="tx1"/>
                </a:solidFill>
              </a:rPr>
              <a:t>БЮДЖЕТНЫЙ ПРОЦЕСС</a:t>
            </a:r>
            <a:endParaRPr sz="2700" b="1" dirty="0">
              <a:solidFill>
                <a:schemeClr val="tx1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76546" y="2343132"/>
            <a:ext cx="6631516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699110" y="1927746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699110" y="1927748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309058" y="1336034"/>
            <a:ext cx="7613173" cy="1300293"/>
          </a:xfrm>
          <a:prstGeom prst="rect">
            <a:avLst/>
          </a:prstGeom>
        </p:spPr>
        <p:txBody>
          <a:bodyPr vert="horz" wrap="square" lIns="0" tIns="12638" rIns="0" bIns="0" rtlCol="0">
            <a:spAutoFit/>
          </a:bodyPr>
          <a:lstStyle/>
          <a:p>
            <a:pPr marL="13303">
              <a:spcBef>
                <a:spcPts val="99"/>
              </a:spcBef>
            </a:pPr>
            <a:r>
              <a:rPr b="1" spc="-16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pc="-6" dirty="0">
                <a:latin typeface="Arial"/>
                <a:cs typeface="Arial"/>
              </a:rPr>
              <a:t>- </a:t>
            </a:r>
            <a:r>
              <a:rPr spc="-16" dirty="0">
                <a:latin typeface="Arial"/>
                <a:cs typeface="Arial"/>
              </a:rPr>
              <a:t>ежегодное </a:t>
            </a:r>
            <a:r>
              <a:rPr spc="-10" dirty="0">
                <a:latin typeface="Arial"/>
                <a:cs typeface="Arial"/>
              </a:rPr>
              <a:t>формирование </a:t>
            </a:r>
            <a:r>
              <a:rPr spc="-6" dirty="0">
                <a:latin typeface="Arial"/>
                <a:cs typeface="Arial"/>
              </a:rPr>
              <a:t>и </a:t>
            </a:r>
            <a:r>
              <a:rPr spc="-16" dirty="0">
                <a:latin typeface="Arial"/>
                <a:cs typeface="Arial"/>
              </a:rPr>
              <a:t>исполнение</a:t>
            </a:r>
            <a:r>
              <a:rPr spc="262" dirty="0">
                <a:latin typeface="Arial"/>
                <a:cs typeface="Arial"/>
              </a:rPr>
              <a:t> </a:t>
            </a:r>
            <a:r>
              <a:rPr spc="-21" dirty="0">
                <a:latin typeface="Arial"/>
                <a:cs typeface="Arial"/>
              </a:rPr>
              <a:t>бюджета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116234" marR="2732442" indent="-689762">
              <a:lnSpc>
                <a:spcPts val="1582"/>
              </a:lnSpc>
            </a:pPr>
            <a:r>
              <a:rPr sz="1500" b="1" spc="-6" dirty="0">
                <a:latin typeface="Arial"/>
                <a:cs typeface="Arial"/>
              </a:rPr>
              <a:t>1. </a:t>
            </a:r>
            <a:r>
              <a:rPr sz="1500" b="1" spc="-10" dirty="0">
                <a:latin typeface="Arial"/>
                <a:cs typeface="Arial"/>
              </a:rPr>
              <a:t>Составление</a:t>
            </a:r>
            <a:r>
              <a:rPr sz="1500" b="1" spc="-79" dirty="0">
                <a:latin typeface="Arial"/>
                <a:cs typeface="Arial"/>
              </a:rPr>
              <a:t> </a:t>
            </a:r>
            <a:r>
              <a:rPr sz="1500" b="1" spc="-6" dirty="0">
                <a:latin typeface="Arial"/>
                <a:cs typeface="Arial"/>
              </a:rPr>
              <a:t>проекта  </a:t>
            </a:r>
            <a:r>
              <a:rPr sz="1500" b="1" spc="-16" dirty="0">
                <a:latin typeface="Arial"/>
                <a:cs typeface="Arial"/>
              </a:rPr>
              <a:t>бюджета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26004" y="2906685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026004" y="2906685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7440723" y="3089917"/>
            <a:ext cx="1677141" cy="449996"/>
          </a:xfrm>
          <a:prstGeom prst="rect">
            <a:avLst/>
          </a:prstGeom>
        </p:spPr>
        <p:txBody>
          <a:bodyPr vert="horz" wrap="square" lIns="0" tIns="39244" rIns="0" bIns="0" rtlCol="0">
            <a:spAutoFit/>
          </a:bodyPr>
          <a:lstStyle/>
          <a:p>
            <a:pPr marL="13303" marR="5321" indent="36583">
              <a:lnSpc>
                <a:spcPts val="1582"/>
              </a:lnSpc>
              <a:spcBef>
                <a:spcPts val="309"/>
              </a:spcBef>
            </a:pPr>
            <a:r>
              <a:rPr sz="1500" b="1" spc="-6" dirty="0">
                <a:latin typeface="Arial"/>
                <a:cs typeface="Arial"/>
              </a:rPr>
              <a:t>2. </a:t>
            </a:r>
            <a:r>
              <a:rPr sz="1500" b="1" spc="-10" dirty="0">
                <a:latin typeface="Arial"/>
                <a:cs typeface="Arial"/>
              </a:rPr>
              <a:t>Рассмотрение  </a:t>
            </a:r>
            <a:r>
              <a:rPr sz="1500" b="1" spc="-6" dirty="0">
                <a:latin typeface="Arial"/>
                <a:cs typeface="Arial"/>
              </a:rPr>
              <a:t>проекта</a:t>
            </a:r>
            <a:r>
              <a:rPr sz="1500" b="1" spc="-79" dirty="0">
                <a:latin typeface="Arial"/>
                <a:cs typeface="Arial"/>
              </a:rPr>
              <a:t> </a:t>
            </a:r>
            <a:r>
              <a:rPr sz="1500" b="1" spc="-16" dirty="0">
                <a:latin typeface="Arial"/>
                <a:cs typeface="Arial"/>
              </a:rPr>
              <a:t>бюджета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6004" y="4864564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026004" y="4864564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7529961" y="5047794"/>
            <a:ext cx="1500347" cy="449996"/>
          </a:xfrm>
          <a:prstGeom prst="rect">
            <a:avLst/>
          </a:prstGeom>
        </p:spPr>
        <p:txBody>
          <a:bodyPr vert="horz" wrap="square" lIns="0" tIns="39244" rIns="0" bIns="0" rtlCol="0">
            <a:spAutoFit/>
          </a:bodyPr>
          <a:lstStyle/>
          <a:p>
            <a:pPr marL="317942" marR="5321" indent="-305304">
              <a:lnSpc>
                <a:spcPts val="1582"/>
              </a:lnSpc>
              <a:spcBef>
                <a:spcPts val="309"/>
              </a:spcBef>
            </a:pPr>
            <a:r>
              <a:rPr sz="1500" b="1" spc="-6" dirty="0">
                <a:latin typeface="Arial"/>
                <a:cs typeface="Arial"/>
              </a:rPr>
              <a:t>3.</a:t>
            </a:r>
            <a:r>
              <a:rPr sz="1500" b="1" spc="-62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Утверждение  </a:t>
            </a:r>
            <a:r>
              <a:rPr sz="1500" b="1" spc="-16" dirty="0">
                <a:latin typeface="Arial"/>
                <a:cs typeface="Arial"/>
              </a:rPr>
              <a:t>бюджета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99110" y="5843503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699110" y="5843503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803525" y="6122747"/>
            <a:ext cx="2297642" cy="244265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</a:pPr>
            <a:r>
              <a:rPr sz="1500" b="1" spc="-6" dirty="0">
                <a:latin typeface="Arial"/>
                <a:cs typeface="Arial"/>
              </a:rPr>
              <a:t>4. Исполнение</a:t>
            </a:r>
            <a:r>
              <a:rPr sz="1500" b="1" spc="-89" dirty="0">
                <a:latin typeface="Arial"/>
                <a:cs typeface="Arial"/>
              </a:rPr>
              <a:t> </a:t>
            </a:r>
            <a:r>
              <a:rPr sz="1500" b="1" spc="-16" dirty="0">
                <a:latin typeface="Arial"/>
                <a:cs typeface="Arial"/>
              </a:rPr>
              <a:t>бюджета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72213" y="4864564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72213" y="4864564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920552" y="5229200"/>
            <a:ext cx="1474206" cy="449996"/>
          </a:xfrm>
          <a:prstGeom prst="rect">
            <a:avLst/>
          </a:prstGeom>
        </p:spPr>
        <p:txBody>
          <a:bodyPr vert="horz" wrap="square" lIns="0" tIns="39244" rIns="0" bIns="0" rtlCol="0">
            <a:spAutoFit/>
          </a:bodyPr>
          <a:lstStyle/>
          <a:p>
            <a:pPr marL="305304" marR="5321" indent="-292667">
              <a:lnSpc>
                <a:spcPts val="1582"/>
              </a:lnSpc>
              <a:spcBef>
                <a:spcPts val="309"/>
              </a:spcBef>
            </a:pPr>
            <a:r>
              <a:rPr sz="1500" b="1" spc="-6" dirty="0">
                <a:latin typeface="Arial"/>
                <a:cs typeface="Arial"/>
              </a:rPr>
              <a:t>об</a:t>
            </a:r>
            <a:r>
              <a:rPr sz="1500" b="1" spc="-89" dirty="0">
                <a:latin typeface="Arial"/>
                <a:cs typeface="Arial"/>
              </a:rPr>
              <a:t> </a:t>
            </a:r>
            <a:r>
              <a:rPr sz="1500" b="1" spc="-6" dirty="0">
                <a:latin typeface="Arial"/>
                <a:cs typeface="Arial"/>
              </a:rPr>
              <a:t>исполнении  </a:t>
            </a:r>
            <a:r>
              <a:rPr sz="1500" b="1" spc="-16" dirty="0">
                <a:latin typeface="Arial"/>
                <a:cs typeface="Arial"/>
              </a:rPr>
              <a:t>бюджета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2213" y="2906685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72213" y="2906685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539333" y="2993905"/>
            <a:ext cx="2173816" cy="655180"/>
          </a:xfrm>
          <a:prstGeom prst="rect">
            <a:avLst/>
          </a:prstGeom>
        </p:spPr>
        <p:txBody>
          <a:bodyPr vert="horz" wrap="square" lIns="0" tIns="39244" rIns="0" bIns="0" rtlCol="0">
            <a:spAutoFit/>
          </a:bodyPr>
          <a:lstStyle/>
          <a:p>
            <a:pPr marL="351200" marR="5321" indent="-338562">
              <a:lnSpc>
                <a:spcPts val="1582"/>
              </a:lnSpc>
              <a:spcBef>
                <a:spcPts val="309"/>
              </a:spcBef>
            </a:pPr>
            <a:r>
              <a:rPr sz="1500" b="1" spc="-6" dirty="0">
                <a:latin typeface="Arial"/>
                <a:cs typeface="Arial"/>
              </a:rPr>
              <a:t>6. </a:t>
            </a:r>
            <a:r>
              <a:rPr sz="1500" b="1" spc="-10" dirty="0">
                <a:latin typeface="Arial"/>
                <a:cs typeface="Arial"/>
              </a:rPr>
              <a:t>Утверждение </a:t>
            </a:r>
            <a:r>
              <a:rPr sz="1500" b="1" spc="-21" dirty="0">
                <a:latin typeface="Arial"/>
                <a:cs typeface="Arial"/>
              </a:rPr>
              <a:t>отчета  </a:t>
            </a:r>
            <a:r>
              <a:rPr sz="1500" b="1" spc="-6" dirty="0">
                <a:latin typeface="Arial"/>
                <a:cs typeface="Arial"/>
              </a:rPr>
              <a:t>об</a:t>
            </a:r>
            <a:r>
              <a:rPr sz="1500" b="1" spc="-27" dirty="0">
                <a:latin typeface="Arial"/>
                <a:cs typeface="Arial"/>
              </a:rPr>
              <a:t> </a:t>
            </a:r>
            <a:r>
              <a:rPr sz="1500" b="1" spc="-6" dirty="0">
                <a:latin typeface="Arial"/>
                <a:cs typeface="Arial"/>
              </a:rPr>
              <a:t>исполнении</a:t>
            </a:r>
            <a:endParaRPr sz="1500" dirty="0">
              <a:latin typeface="Arial"/>
              <a:cs typeface="Arial"/>
            </a:endParaRPr>
          </a:p>
          <a:p>
            <a:pPr marL="643202">
              <a:lnSpc>
                <a:spcPts val="1561"/>
              </a:lnSpc>
            </a:pPr>
            <a:r>
              <a:rPr sz="1500" b="1" spc="-16" dirty="0">
                <a:latin typeface="Arial"/>
                <a:cs typeface="Arial"/>
              </a:rPr>
              <a:t>бюджета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37224" y="2952716"/>
            <a:ext cx="2976615" cy="47577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635220" marR="5321" indent="-622582">
              <a:spcBef>
                <a:spcPts val="110"/>
              </a:spcBef>
            </a:pPr>
            <a:r>
              <a:rPr sz="1500" b="1" spc="-10" dirty="0">
                <a:latin typeface="Arial"/>
                <a:cs typeface="Arial"/>
              </a:rPr>
              <a:t>Составление </a:t>
            </a:r>
            <a:r>
              <a:rPr sz="1500" b="1" spc="-6" dirty="0">
                <a:latin typeface="Arial"/>
                <a:cs typeface="Arial"/>
              </a:rPr>
              <a:t>проекта </a:t>
            </a:r>
            <a:r>
              <a:rPr sz="1500" b="1" spc="-16" dirty="0">
                <a:latin typeface="Arial"/>
                <a:cs typeface="Arial"/>
              </a:rPr>
              <a:t>бюджета  </a:t>
            </a:r>
            <a:r>
              <a:rPr sz="1500" b="1" spc="-10" dirty="0">
                <a:latin typeface="Arial"/>
                <a:cs typeface="Arial"/>
              </a:rPr>
              <a:t>основывается </a:t>
            </a:r>
            <a:r>
              <a:rPr sz="1500" b="1" dirty="0">
                <a:latin typeface="Arial"/>
                <a:cs typeface="Arial"/>
              </a:rPr>
              <a:t>на: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95880" y="3834128"/>
            <a:ext cx="5993130" cy="41354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>
              <a:spcBef>
                <a:spcPts val="105"/>
              </a:spcBef>
              <a:tabLst>
                <a:tab pos="2915358" algn="l"/>
              </a:tabLst>
            </a:pPr>
            <a:r>
              <a:rPr sz="1300" spc="-6" dirty="0">
                <a:latin typeface="Arial"/>
                <a:cs typeface="Arial"/>
              </a:rPr>
              <a:t>Собранию </a:t>
            </a:r>
            <a:r>
              <a:rPr sz="1300" spc="199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Российской </a:t>
            </a:r>
            <a:r>
              <a:rPr sz="1300" spc="209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300" spc="-6" dirty="0">
                <a:latin typeface="Arial"/>
                <a:cs typeface="Arial"/>
              </a:rPr>
              <a:t>политику  (требования </a:t>
            </a:r>
            <a:r>
              <a:rPr sz="1300" dirty="0">
                <a:latin typeface="Arial"/>
                <a:cs typeface="Arial"/>
              </a:rPr>
              <a:t>к </a:t>
            </a:r>
            <a:r>
              <a:rPr sz="1300" spc="-10" dirty="0">
                <a:latin typeface="Arial"/>
                <a:cs typeface="Arial"/>
              </a:rPr>
              <a:t>бюджетной </a:t>
            </a:r>
            <a:r>
              <a:rPr sz="1300" spc="-6" dirty="0">
                <a:latin typeface="Arial"/>
                <a:cs typeface="Arial"/>
              </a:rPr>
              <a:t>политике) </a:t>
            </a:r>
            <a:r>
              <a:rPr sz="1300" dirty="0">
                <a:latin typeface="Arial"/>
                <a:cs typeface="Arial"/>
              </a:rPr>
              <a:t>в </a:t>
            </a:r>
            <a:r>
              <a:rPr sz="1300" spc="-6" dirty="0">
                <a:latin typeface="Arial"/>
                <a:cs typeface="Arial"/>
              </a:rPr>
              <a:t>Российской</a:t>
            </a:r>
            <a:r>
              <a:rPr sz="1300" spc="-52" dirty="0">
                <a:latin typeface="Arial"/>
                <a:cs typeface="Arial"/>
              </a:rPr>
              <a:t> </a:t>
            </a:r>
            <a:r>
              <a:rPr sz="1300" spc="-6" dirty="0">
                <a:latin typeface="Arial"/>
                <a:cs typeface="Arial"/>
              </a:rPr>
              <a:t>Федерации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04312" y="3461815"/>
            <a:ext cx="1226556" cy="41354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252758" marR="5321" indent="-239455">
              <a:spcBef>
                <a:spcPts val="105"/>
              </a:spcBef>
            </a:pPr>
            <a:r>
              <a:rPr sz="1300" dirty="0">
                <a:latin typeface="Arial"/>
                <a:cs typeface="Arial"/>
              </a:rPr>
              <a:t>1. </a:t>
            </a:r>
            <a:r>
              <a:rPr sz="1300" spc="-10" dirty="0">
                <a:latin typeface="Arial"/>
                <a:cs typeface="Arial"/>
              </a:rPr>
              <a:t>Положениях  </a:t>
            </a:r>
            <a:r>
              <a:rPr sz="1300" spc="-6" dirty="0">
                <a:latin typeface="Arial"/>
                <a:cs typeface="Arial"/>
              </a:rPr>
              <a:t>Российской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69689" y="3461815"/>
            <a:ext cx="957579" cy="428931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 indent="196219">
              <a:spcBef>
                <a:spcPts val="105"/>
              </a:spcBef>
            </a:pPr>
            <a:r>
              <a:rPr sz="1300" spc="-6" dirty="0">
                <a:latin typeface="Arial"/>
                <a:cs typeface="Arial"/>
              </a:rPr>
              <a:t>п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-6" dirty="0">
                <a:latin typeface="Arial"/>
                <a:cs typeface="Arial"/>
              </a:rPr>
              <a:t>с</a:t>
            </a:r>
            <a:r>
              <a:rPr sz="1300" dirty="0">
                <a:latin typeface="Arial"/>
                <a:cs typeface="Arial"/>
              </a:rPr>
              <a:t>ла</a:t>
            </a:r>
            <a:r>
              <a:rPr sz="1300" spc="-6" dirty="0">
                <a:latin typeface="Arial"/>
                <a:cs typeface="Arial"/>
              </a:rPr>
              <a:t>н</a:t>
            </a:r>
            <a:r>
              <a:rPr sz="1300" dirty="0">
                <a:latin typeface="Arial"/>
                <a:cs typeface="Arial"/>
              </a:rPr>
              <a:t>ия  </a:t>
            </a:r>
            <a:r>
              <a:rPr sz="1300" spc="-6" dirty="0">
                <a:latin typeface="Arial"/>
                <a:cs typeface="Arial"/>
              </a:rPr>
              <a:t>Федерации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18073" y="3461815"/>
            <a:ext cx="1562947" cy="41354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 indent="601297">
              <a:spcBef>
                <a:spcPts val="105"/>
              </a:spcBef>
            </a:pPr>
            <a:r>
              <a:rPr sz="1300" dirty="0">
                <a:latin typeface="Arial"/>
                <a:cs typeface="Arial"/>
              </a:rPr>
              <a:t>Пр</a:t>
            </a:r>
            <a:r>
              <a:rPr sz="1300" spc="-21" dirty="0">
                <a:latin typeface="Arial"/>
                <a:cs typeface="Arial"/>
              </a:rPr>
              <a:t>е</a:t>
            </a:r>
            <a:r>
              <a:rPr sz="1300" dirty="0">
                <a:latin typeface="Arial"/>
                <a:cs typeface="Arial"/>
              </a:rPr>
              <a:t>зи</a:t>
            </a:r>
            <a:r>
              <a:rPr sz="1300" spc="-6" dirty="0">
                <a:latin typeface="Arial"/>
                <a:cs typeface="Arial"/>
              </a:rPr>
              <a:t>д</a:t>
            </a:r>
            <a:r>
              <a:rPr sz="1300" dirty="0">
                <a:latin typeface="Arial"/>
                <a:cs typeface="Arial"/>
              </a:rPr>
              <a:t>е</a:t>
            </a:r>
            <a:r>
              <a:rPr sz="1300" spc="-6" dirty="0">
                <a:latin typeface="Arial"/>
                <a:cs typeface="Arial"/>
              </a:rPr>
              <a:t>н</a:t>
            </a:r>
            <a:r>
              <a:rPr sz="1300" spc="-27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а  </a:t>
            </a:r>
            <a:r>
              <a:rPr sz="1300" spc="-6" dirty="0">
                <a:latin typeface="Arial"/>
                <a:cs typeface="Arial"/>
              </a:rPr>
              <a:t>Федеральному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5970" y="4219548"/>
            <a:ext cx="7465272" cy="1072697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438723" marR="5321" indent="986420" algn="ctr">
              <a:spcBef>
                <a:spcPts val="105"/>
              </a:spcBef>
              <a:buAutoNum type="arabicPeriod" startAt="2"/>
              <a:tabLst>
                <a:tab pos="2641316" algn="l"/>
              </a:tabLst>
            </a:pPr>
            <a:r>
              <a:rPr sz="1300" spc="-6" dirty="0">
                <a:latin typeface="Arial"/>
                <a:cs typeface="Arial"/>
              </a:rPr>
              <a:t>Основных </a:t>
            </a:r>
            <a:r>
              <a:rPr sz="1300" spc="-10" dirty="0">
                <a:latin typeface="Arial"/>
                <a:cs typeface="Arial"/>
              </a:rPr>
              <a:t>направлениях бюджетной </a:t>
            </a:r>
            <a:r>
              <a:rPr sz="1300" dirty="0">
                <a:latin typeface="Arial"/>
                <a:cs typeface="Arial"/>
              </a:rPr>
              <a:t>и </a:t>
            </a:r>
            <a:r>
              <a:rPr lang="ru-RU" sz="1300" spc="-10" dirty="0">
                <a:latin typeface="Arial"/>
                <a:cs typeface="Arial"/>
              </a:rPr>
              <a:t>налоговой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lang="ru-RU" sz="1300" spc="-6" dirty="0">
                <a:latin typeface="Arial"/>
                <a:cs typeface="Arial"/>
              </a:rPr>
              <a:t>политики</a:t>
            </a:r>
            <a:r>
              <a:rPr sz="1300" spc="-6" dirty="0">
                <a:latin typeface="Arial"/>
                <a:cs typeface="Arial"/>
              </a:rPr>
              <a:t> </a:t>
            </a:r>
            <a:r>
              <a:rPr lang="ru-RU" sz="1300" spc="-6" dirty="0" err="1" smtClean="0">
                <a:latin typeface="Arial"/>
                <a:cs typeface="Arial"/>
              </a:rPr>
              <a:t>Грузиновского</a:t>
            </a:r>
            <a:r>
              <a:rPr sz="1300" spc="-10" dirty="0" smtClean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сельского</a:t>
            </a:r>
            <a:r>
              <a:rPr sz="1300" spc="-47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поселения</a:t>
            </a:r>
            <a:endParaRPr sz="1300" dirty="0">
              <a:latin typeface="Arial"/>
              <a:cs typeface="Arial"/>
            </a:endParaRPr>
          </a:p>
          <a:p>
            <a:pPr marL="2320714" marR="526800" indent="89131" algn="ctr">
              <a:spcBef>
                <a:spcPts val="115"/>
              </a:spcBef>
              <a:buAutoNum type="arabicPeriod" startAt="2"/>
              <a:tabLst>
                <a:tab pos="2588105" algn="l"/>
              </a:tabLst>
            </a:pPr>
            <a:r>
              <a:rPr lang="ru-RU" sz="1300" spc="-6" dirty="0">
                <a:latin typeface="Arial"/>
                <a:cs typeface="Arial"/>
              </a:rPr>
              <a:t> Прогнозе</a:t>
            </a:r>
            <a:r>
              <a:rPr sz="1300" spc="-6" dirty="0">
                <a:latin typeface="Arial"/>
                <a:cs typeface="Arial"/>
              </a:rPr>
              <a:t> </a:t>
            </a:r>
            <a:r>
              <a:rPr lang="ru-RU" sz="1300" spc="-6" dirty="0">
                <a:latin typeface="Arial"/>
                <a:cs typeface="Arial"/>
              </a:rPr>
              <a:t>социально</a:t>
            </a:r>
            <a:r>
              <a:rPr sz="1300" spc="-6" dirty="0">
                <a:latin typeface="Arial"/>
                <a:cs typeface="Arial"/>
              </a:rPr>
              <a:t>-</a:t>
            </a:r>
            <a:r>
              <a:rPr lang="ru-RU" sz="1300" spc="-6" dirty="0">
                <a:latin typeface="Arial"/>
                <a:cs typeface="Arial"/>
              </a:rPr>
              <a:t>экономического</a:t>
            </a:r>
            <a:r>
              <a:rPr sz="1300" spc="-6" dirty="0">
                <a:latin typeface="Arial"/>
                <a:cs typeface="Arial"/>
              </a:rPr>
              <a:t> </a:t>
            </a:r>
            <a:r>
              <a:rPr lang="ru-RU" sz="1300" spc="-6" dirty="0">
                <a:latin typeface="Arial"/>
                <a:cs typeface="Arial"/>
              </a:rPr>
              <a:t>развития</a:t>
            </a:r>
            <a:r>
              <a:rPr sz="1300" spc="-6" dirty="0">
                <a:latin typeface="Arial"/>
                <a:cs typeface="Arial"/>
              </a:rPr>
              <a:t> </a:t>
            </a:r>
            <a:r>
              <a:rPr lang="ru-RU" sz="1300" spc="-6" dirty="0" err="1" smtClean="0">
                <a:latin typeface="Arial"/>
                <a:cs typeface="Arial"/>
              </a:rPr>
              <a:t>Грузиновского</a:t>
            </a:r>
            <a:r>
              <a:rPr sz="1300" spc="-10" dirty="0" smtClean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сельского</a:t>
            </a:r>
            <a:r>
              <a:rPr sz="1300" spc="-47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поселения</a:t>
            </a:r>
            <a:endParaRPr sz="1300" dirty="0">
              <a:latin typeface="Arial"/>
              <a:cs typeface="Arial"/>
            </a:endParaRPr>
          </a:p>
          <a:p>
            <a:pPr marL="13303">
              <a:lnSpc>
                <a:spcPts val="1650"/>
              </a:lnSpc>
            </a:pPr>
            <a:r>
              <a:rPr sz="1500" b="1" spc="-6" dirty="0">
                <a:latin typeface="Arial"/>
                <a:cs typeface="Arial"/>
              </a:rPr>
              <a:t>5. </a:t>
            </a:r>
            <a:r>
              <a:rPr sz="1500" b="1" spc="-10" dirty="0">
                <a:latin typeface="Arial"/>
                <a:cs typeface="Arial"/>
              </a:rPr>
              <a:t>Составление </a:t>
            </a:r>
            <a:r>
              <a:rPr sz="1500" b="1" spc="-21" dirty="0">
                <a:latin typeface="Arial"/>
                <a:cs typeface="Arial"/>
              </a:rPr>
              <a:t>отчета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04311" y="5037937"/>
            <a:ext cx="3976847" cy="21348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  <a:tabLst>
                <a:tab pos="439000" algn="l"/>
                <a:tab pos="1938250" algn="l"/>
                <a:tab pos="3114904" algn="l"/>
              </a:tabLst>
            </a:pPr>
            <a:r>
              <a:rPr sz="1300" spc="-6" dirty="0">
                <a:latin typeface="Arial"/>
                <a:cs typeface="Arial"/>
              </a:rPr>
              <a:t>4</a:t>
            </a:r>
            <a:r>
              <a:rPr sz="1300" dirty="0">
                <a:latin typeface="Arial"/>
                <a:cs typeface="Arial"/>
              </a:rPr>
              <a:t>.	М</a:t>
            </a:r>
            <a:r>
              <a:rPr sz="1300" spc="-16" dirty="0">
                <a:latin typeface="Arial"/>
                <a:cs typeface="Arial"/>
              </a:rPr>
              <a:t>у</a:t>
            </a:r>
            <a:r>
              <a:rPr sz="1300" spc="-6" dirty="0">
                <a:latin typeface="Arial"/>
                <a:cs typeface="Arial"/>
              </a:rPr>
              <a:t>н</a:t>
            </a:r>
            <a:r>
              <a:rPr sz="1300" spc="6" dirty="0">
                <a:latin typeface="Arial"/>
                <a:cs typeface="Arial"/>
              </a:rPr>
              <a:t>и</a:t>
            </a:r>
            <a:r>
              <a:rPr sz="1300" spc="-6" dirty="0">
                <a:latin typeface="Arial"/>
                <a:cs typeface="Arial"/>
              </a:rPr>
              <a:t>ц</a:t>
            </a:r>
            <a:r>
              <a:rPr sz="1300" dirty="0">
                <a:latin typeface="Arial"/>
                <a:cs typeface="Arial"/>
              </a:rPr>
              <a:t>и</a:t>
            </a:r>
            <a:r>
              <a:rPr sz="1300" spc="-6" dirty="0">
                <a:latin typeface="Arial"/>
                <a:cs typeface="Arial"/>
              </a:rPr>
              <a:t>п</a:t>
            </a:r>
            <a:r>
              <a:rPr sz="1300" dirty="0">
                <a:latin typeface="Arial"/>
                <a:cs typeface="Arial"/>
              </a:rPr>
              <a:t>а</a:t>
            </a:r>
            <a:r>
              <a:rPr sz="1300" spc="-6" dirty="0">
                <a:latin typeface="Arial"/>
                <a:cs typeface="Arial"/>
              </a:rPr>
              <a:t>льн</a:t>
            </a:r>
            <a:r>
              <a:rPr sz="1300" spc="6" dirty="0">
                <a:latin typeface="Arial"/>
                <a:cs typeface="Arial"/>
              </a:rPr>
              <a:t>ы</a:t>
            </a:r>
            <a:r>
              <a:rPr sz="1300" dirty="0">
                <a:latin typeface="Arial"/>
                <a:cs typeface="Arial"/>
              </a:rPr>
              <a:t>х	</a:t>
            </a:r>
            <a:r>
              <a:rPr sz="1300" spc="-6" dirty="0">
                <a:latin typeface="Arial"/>
                <a:cs typeface="Arial"/>
              </a:rPr>
              <a:t>п</a:t>
            </a:r>
            <a:r>
              <a:rPr sz="1300" dirty="0">
                <a:latin typeface="Arial"/>
                <a:cs typeface="Arial"/>
              </a:rPr>
              <a:t>ро</a:t>
            </a:r>
            <a:r>
              <a:rPr sz="1300" spc="-21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dirty="0">
                <a:latin typeface="Arial"/>
                <a:cs typeface="Arial"/>
              </a:rPr>
              <a:t>ам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dirty="0">
                <a:latin typeface="Arial"/>
                <a:cs typeface="Arial"/>
              </a:rPr>
              <a:t>ах	</a:t>
            </a:r>
            <a:r>
              <a:rPr sz="1300" spc="-6" dirty="0">
                <a:latin typeface="Arial"/>
                <a:cs typeface="Arial"/>
              </a:rPr>
              <a:t>(</a:t>
            </a:r>
            <a:r>
              <a:rPr sz="1300" spc="6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spc="6" dirty="0">
                <a:latin typeface="Arial"/>
                <a:cs typeface="Arial"/>
              </a:rPr>
              <a:t>к</a:t>
            </a:r>
            <a:r>
              <a:rPr sz="1300" spc="-27" dirty="0">
                <a:latin typeface="Arial"/>
                <a:cs typeface="Arial"/>
              </a:rPr>
              <a:t>т</a:t>
            </a:r>
            <a:r>
              <a:rPr sz="13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004312" y="5220818"/>
            <a:ext cx="3975470" cy="21348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  <a:tabLst>
                <a:tab pos="2228922" algn="l"/>
              </a:tabLst>
            </a:pPr>
            <a:r>
              <a:rPr sz="1300" spc="-6" dirty="0">
                <a:latin typeface="Arial"/>
                <a:cs typeface="Arial"/>
              </a:rPr>
              <a:t>муниципальных  </a:t>
            </a:r>
            <a:r>
              <a:rPr sz="1300" spc="42" dirty="0">
                <a:latin typeface="Arial"/>
                <a:cs typeface="Arial"/>
              </a:rPr>
              <a:t> </a:t>
            </a:r>
            <a:r>
              <a:rPr sz="1300" spc="-6" dirty="0">
                <a:latin typeface="Arial"/>
                <a:cs typeface="Arial"/>
              </a:rPr>
              <a:t>программ,	проектах</a:t>
            </a:r>
            <a:r>
              <a:rPr sz="1300" spc="288" dirty="0">
                <a:latin typeface="Arial"/>
                <a:cs typeface="Arial"/>
              </a:rPr>
              <a:t> </a:t>
            </a:r>
            <a:r>
              <a:rPr sz="1300" spc="-6" dirty="0">
                <a:latin typeface="Arial"/>
                <a:cs typeface="Arial"/>
              </a:rPr>
              <a:t>изменений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23026" y="5403697"/>
            <a:ext cx="1557443" cy="21348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</a:pPr>
            <a:r>
              <a:rPr lang="ru-RU" sz="1300" spc="-16" dirty="0" err="1" smtClean="0">
                <a:latin typeface="Arial"/>
                <a:cs typeface="Arial"/>
              </a:rPr>
              <a:t>Грузиновского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04311" y="5403697"/>
            <a:ext cx="2035544" cy="41354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 algn="ctr">
              <a:spcBef>
                <a:spcPts val="105"/>
              </a:spcBef>
              <a:tabLst>
                <a:tab pos="1181309" algn="l"/>
              </a:tabLst>
            </a:pPr>
            <a:r>
              <a:rPr sz="1300" spc="-16" dirty="0">
                <a:latin typeface="Arial"/>
                <a:cs typeface="Arial"/>
              </a:rPr>
              <a:t>у</a:t>
            </a:r>
            <a:r>
              <a:rPr sz="1300" spc="27" dirty="0">
                <a:latin typeface="Arial"/>
                <a:cs typeface="Arial"/>
              </a:rPr>
              <a:t>к</a:t>
            </a:r>
            <a:r>
              <a:rPr sz="1300" spc="-10" dirty="0">
                <a:latin typeface="Arial"/>
                <a:cs typeface="Arial"/>
              </a:rPr>
              <a:t>а</a:t>
            </a:r>
            <a:r>
              <a:rPr sz="1300" dirty="0">
                <a:latin typeface="Arial"/>
                <a:cs typeface="Arial"/>
              </a:rPr>
              <a:t>за</a:t>
            </a:r>
            <a:r>
              <a:rPr sz="1300" spc="-6" dirty="0">
                <a:latin typeface="Arial"/>
                <a:cs typeface="Arial"/>
              </a:rPr>
              <a:t>нн</a:t>
            </a:r>
            <a:r>
              <a:rPr sz="1300" dirty="0">
                <a:latin typeface="Arial"/>
                <a:cs typeface="Arial"/>
              </a:rPr>
              <a:t>ых	</a:t>
            </a:r>
            <a:r>
              <a:rPr sz="1300" spc="-6" dirty="0">
                <a:latin typeface="Arial"/>
                <a:cs typeface="Arial"/>
              </a:rPr>
              <a:t>п</a:t>
            </a:r>
            <a:r>
              <a:rPr sz="1300" dirty="0">
                <a:latin typeface="Arial"/>
                <a:cs typeface="Arial"/>
              </a:rPr>
              <a:t>ро</a:t>
            </a:r>
            <a:r>
              <a:rPr sz="1300" spc="-10" dirty="0">
                <a:latin typeface="Arial"/>
                <a:cs typeface="Arial"/>
              </a:rPr>
              <a:t>гр</a:t>
            </a:r>
            <a:r>
              <a:rPr sz="1300" dirty="0">
                <a:latin typeface="Arial"/>
                <a:cs typeface="Arial"/>
              </a:rPr>
              <a:t>амм)  </a:t>
            </a:r>
            <a:r>
              <a:rPr sz="1300" spc="-10" dirty="0">
                <a:latin typeface="Arial"/>
                <a:cs typeface="Arial"/>
              </a:rPr>
              <a:t>сельского</a:t>
            </a:r>
            <a:r>
              <a:rPr sz="1300" spc="-27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поселения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374609" y="2476003"/>
            <a:ext cx="70993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6374609" y="2476003"/>
            <a:ext cx="70993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795950" y="2496570"/>
            <a:ext cx="703739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795950" y="2496570"/>
            <a:ext cx="703739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812132" y="5730499"/>
            <a:ext cx="708554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812132" y="5730499"/>
            <a:ext cx="708554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6406058" y="5778430"/>
            <a:ext cx="716809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6406058" y="5778431"/>
            <a:ext cx="716809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612076" y="3960310"/>
            <a:ext cx="195369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612076" y="3960310"/>
            <a:ext cx="195369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8182394" y="3958850"/>
            <a:ext cx="195369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8182394" y="3958850"/>
            <a:ext cx="195369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300442" y="3550378"/>
            <a:ext cx="6552000" cy="276999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134950"/>
            <a:ext cx="9458854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64822" y="149296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64822" y="149296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06867" y="190375"/>
            <a:ext cx="5707477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 </a:t>
            </a: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500" b="1" spc="-5" dirty="0" smtClean="0">
                <a:solidFill>
                  <a:schemeClr val="tx1"/>
                </a:solidFill>
                <a:effectLst/>
              </a:rPr>
            </a:b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и </a:t>
            </a:r>
            <a:r>
              <a:rPr lang="ru-RU" sz="2500" b="1" spc="-5" dirty="0">
                <a:solidFill>
                  <a:schemeClr val="tx1"/>
                </a:solidFill>
                <a:effectLst/>
              </a:rPr>
              <a:t>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105" y="1079660"/>
            <a:ext cx="9183688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 smtClean="0">
                <a:solidFill>
                  <a:srgbClr val="C00000"/>
                </a:solidFill>
                <a:latin typeface="Bookman Old Style"/>
                <a:cs typeface="Bookman Old Style"/>
              </a:rPr>
              <a:t>БЮДЖЕТ</a:t>
            </a:r>
            <a:r>
              <a:rPr sz="1600" spc="-10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2560" y="5301208"/>
            <a:ext cx="82365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296148" y="1981201"/>
            <a:ext cx="2743415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588000" y="1889830"/>
            <a:ext cx="273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51571" y="2503980"/>
            <a:ext cx="2457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grpSp>
        <p:nvGrpSpPr>
          <p:cNvPr id="12" name="Группа 35"/>
          <p:cNvGrpSpPr/>
          <p:nvPr/>
        </p:nvGrpSpPr>
        <p:grpSpPr>
          <a:xfrm>
            <a:off x="3753100" y="2042229"/>
            <a:ext cx="273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ДОХОДЫ</a:t>
              </a:r>
              <a:endParaRPr lang="ru-RU" sz="2800" b="1" dirty="0"/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884775" y="2805227"/>
            <a:ext cx="2447276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17" name="Группа 39"/>
          <p:cNvGrpSpPr/>
          <p:nvPr/>
        </p:nvGrpSpPr>
        <p:grpSpPr>
          <a:xfrm>
            <a:off x="6637691" y="2025437"/>
            <a:ext cx="2945102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8" name="Группа 42"/>
          <p:cNvGrpSpPr/>
          <p:nvPr/>
        </p:nvGrpSpPr>
        <p:grpSpPr>
          <a:xfrm>
            <a:off x="3862892" y="2401037"/>
            <a:ext cx="5612648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334912" y="4683446"/>
            <a:ext cx="6605558" cy="276999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134950"/>
            <a:ext cx="9458854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9" y="1"/>
            <a:ext cx="151341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9" y="134938"/>
            <a:ext cx="151341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7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28675"/>
            <a:ext cx="1247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426440" y="1027032"/>
            <a:ext cx="8102971" cy="797592"/>
          </a:xfrm>
          <a:prstGeom prst="rect">
            <a:avLst/>
          </a:prstGeom>
        </p:spPr>
        <p:txBody>
          <a:bodyPr vert="horz" wrap="square" lIns="0" tIns="12638" rIns="0" bIns="0" rtlCol="0">
            <a:spAutoFit/>
          </a:bodyPr>
          <a:lstStyle/>
          <a:p>
            <a:pPr marL="412394">
              <a:spcBef>
                <a:spcPts val="99"/>
              </a:spcBef>
            </a:pPr>
            <a:r>
              <a:rPr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pc="-6" dirty="0">
                <a:latin typeface="Arial"/>
                <a:cs typeface="Arial"/>
              </a:rPr>
              <a:t>– </a:t>
            </a:r>
            <a:r>
              <a:rPr spc="-10" dirty="0">
                <a:latin typeface="Arial"/>
                <a:cs typeface="Arial"/>
              </a:rPr>
              <a:t>поступающие </a:t>
            </a:r>
            <a:r>
              <a:rPr spc="-6" dirty="0">
                <a:latin typeface="Arial"/>
                <a:cs typeface="Arial"/>
              </a:rPr>
              <a:t>в </a:t>
            </a:r>
            <a:r>
              <a:rPr spc="-21" dirty="0">
                <a:latin typeface="Arial"/>
                <a:cs typeface="Arial"/>
              </a:rPr>
              <a:t>бюджет </a:t>
            </a:r>
            <a:r>
              <a:rPr spc="-10" dirty="0">
                <a:latin typeface="Arial"/>
                <a:cs typeface="Arial"/>
              </a:rPr>
              <a:t>денежные</a:t>
            </a:r>
            <a:r>
              <a:rPr spc="236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средства,</a:t>
            </a:r>
            <a:endParaRPr dirty="0">
              <a:latin typeface="Arial"/>
              <a:cs typeface="Arial"/>
            </a:endParaRPr>
          </a:p>
          <a:p>
            <a:pPr marL="13303" marR="5321" algn="ctr">
              <a:spcBef>
                <a:spcPts val="10"/>
              </a:spcBef>
            </a:pPr>
            <a:r>
              <a:rPr spc="-6" dirty="0">
                <a:latin typeface="Arial"/>
                <a:cs typeface="Arial"/>
              </a:rPr>
              <a:t>за </a:t>
            </a:r>
            <a:r>
              <a:rPr spc="-10" dirty="0">
                <a:latin typeface="Arial"/>
                <a:cs typeface="Arial"/>
              </a:rPr>
              <a:t>исключением средств, </a:t>
            </a:r>
            <a:r>
              <a:rPr spc="-16" dirty="0">
                <a:latin typeface="Arial"/>
                <a:cs typeface="Arial"/>
              </a:rPr>
              <a:t>являющихся </a:t>
            </a:r>
            <a:r>
              <a:rPr spc="-6" dirty="0">
                <a:latin typeface="Arial"/>
                <a:cs typeface="Arial"/>
              </a:rPr>
              <a:t>в </a:t>
            </a:r>
            <a:r>
              <a:rPr spc="-16" dirty="0">
                <a:latin typeface="Arial"/>
                <a:cs typeface="Arial"/>
              </a:rPr>
              <a:t>соответствии </a:t>
            </a:r>
            <a:r>
              <a:rPr spc="-6" dirty="0">
                <a:latin typeface="Arial"/>
                <a:cs typeface="Arial"/>
              </a:rPr>
              <a:t>с </a:t>
            </a:r>
            <a:r>
              <a:rPr spc="-16" dirty="0">
                <a:latin typeface="Arial"/>
                <a:cs typeface="Arial"/>
              </a:rPr>
              <a:t>Бюджетным </a:t>
            </a:r>
            <a:r>
              <a:rPr spc="-10" dirty="0">
                <a:latin typeface="Arial"/>
                <a:cs typeface="Arial"/>
              </a:rPr>
              <a:t>кодексом  </a:t>
            </a:r>
            <a:r>
              <a:rPr spc="-16" dirty="0">
                <a:latin typeface="Arial"/>
                <a:cs typeface="Arial"/>
              </a:rPr>
              <a:t>Российской Федерации </a:t>
            </a:r>
            <a:r>
              <a:rPr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pc="325" dirty="0">
                <a:latin typeface="Arial"/>
                <a:cs typeface="Arial"/>
              </a:rPr>
              <a:t> </a:t>
            </a:r>
            <a:r>
              <a:rPr spc="-21" dirty="0">
                <a:latin typeface="Arial"/>
                <a:cs typeface="Arial"/>
              </a:rPr>
              <a:t>бюджета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84184" y="164154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284184" y="164154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712623" y="320543"/>
            <a:ext cx="4265084" cy="428260"/>
          </a:xfrm>
          <a:prstGeom prst="rect">
            <a:avLst/>
          </a:prstGeom>
        </p:spPr>
        <p:txBody>
          <a:bodyPr vert="horz" wrap="square" lIns="0" tIns="12638" rIns="0" bIns="0" rtlCol="0">
            <a:spAutoFit/>
          </a:bodyPr>
          <a:lstStyle/>
          <a:p>
            <a:pPr marL="13303">
              <a:spcBef>
                <a:spcPts val="99"/>
              </a:spcBef>
            </a:pPr>
            <a:r>
              <a:rPr lang="ru-RU" sz="2700" b="1" spc="-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ДОХОДЫ БЮДЖЕТА</a:t>
            </a:r>
            <a:endParaRPr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2144" y="2847771"/>
            <a:ext cx="2925710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32144" y="2673743"/>
            <a:ext cx="2925710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682938" y="2974991"/>
            <a:ext cx="1389591" cy="936763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 indent="160967">
              <a:spcBef>
                <a:spcPts val="105"/>
              </a:spcBef>
              <a:tabLst>
                <a:tab pos="709051" algn="l"/>
              </a:tabLst>
            </a:pPr>
            <a:r>
              <a:rPr sz="1500" spc="-42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т	</a:t>
            </a:r>
            <a:r>
              <a:rPr sz="1500" spc="-21" dirty="0">
                <a:latin typeface="Arial"/>
                <a:cs typeface="Arial"/>
              </a:rPr>
              <a:t>у</a:t>
            </a:r>
            <a:r>
              <a:rPr sz="1500" spc="-6" dirty="0">
                <a:latin typeface="Arial"/>
                <a:cs typeface="Arial"/>
              </a:rPr>
              <a:t>пл</a:t>
            </a:r>
            <a:r>
              <a:rPr sz="1500" spc="-42" dirty="0">
                <a:latin typeface="Arial"/>
                <a:cs typeface="Arial"/>
              </a:rPr>
              <a:t>а</a:t>
            </a:r>
            <a:r>
              <a:rPr sz="1500" dirty="0">
                <a:latin typeface="Arial"/>
                <a:cs typeface="Arial"/>
              </a:rPr>
              <a:t>ты  </a:t>
            </a:r>
            <a:r>
              <a:rPr sz="1500" spc="-37" dirty="0">
                <a:latin typeface="Arial"/>
                <a:cs typeface="Arial"/>
              </a:rPr>
              <a:t>у</a:t>
            </a:r>
            <a:r>
              <a:rPr sz="1500" spc="-10" dirty="0">
                <a:latin typeface="Arial"/>
                <a:cs typeface="Arial"/>
              </a:rPr>
              <a:t>с</a:t>
            </a:r>
            <a:r>
              <a:rPr sz="1500" spc="-21" dirty="0">
                <a:latin typeface="Arial"/>
                <a:cs typeface="Arial"/>
              </a:rPr>
              <a:t>т</a:t>
            </a:r>
            <a:r>
              <a:rPr sz="1500" spc="-6" dirty="0">
                <a:latin typeface="Arial"/>
                <a:cs typeface="Arial"/>
              </a:rPr>
              <a:t>а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6" dirty="0">
                <a:latin typeface="Arial"/>
                <a:cs typeface="Arial"/>
              </a:rPr>
              <a:t>о</a:t>
            </a:r>
            <a:r>
              <a:rPr sz="1500" spc="-42" dirty="0">
                <a:latin typeface="Arial"/>
                <a:cs typeface="Arial"/>
              </a:rPr>
              <a:t>в</a:t>
            </a:r>
            <a:r>
              <a:rPr sz="1500" spc="-6" dirty="0">
                <a:latin typeface="Arial"/>
                <a:cs typeface="Arial"/>
              </a:rPr>
              <a:t>л</a:t>
            </a:r>
            <a:r>
              <a:rPr sz="1500" spc="-16" dirty="0">
                <a:latin typeface="Arial"/>
                <a:cs typeface="Arial"/>
              </a:rPr>
              <a:t>е</a:t>
            </a:r>
            <a:r>
              <a:rPr sz="1500" dirty="0">
                <a:latin typeface="Arial"/>
                <a:cs typeface="Arial"/>
              </a:rPr>
              <a:t>нн</a:t>
            </a:r>
            <a:r>
              <a:rPr sz="1500" spc="-6" dirty="0">
                <a:latin typeface="Arial"/>
                <a:cs typeface="Arial"/>
              </a:rPr>
              <a:t>ых</a:t>
            </a:r>
            <a:endParaRPr sz="1500" dirty="0">
              <a:latin typeface="Arial"/>
              <a:cs typeface="Arial"/>
            </a:endParaRPr>
          </a:p>
          <a:p>
            <a:pPr marL="303309" marR="5321" indent="221495"/>
            <a:r>
              <a:rPr sz="1500" dirty="0">
                <a:latin typeface="Arial"/>
                <a:cs typeface="Arial"/>
              </a:rPr>
              <a:t>к</a:t>
            </a:r>
            <a:r>
              <a:rPr sz="1500" spc="-42" dirty="0">
                <a:latin typeface="Arial"/>
                <a:cs typeface="Arial"/>
              </a:rPr>
              <a:t>о</a:t>
            </a:r>
            <a:r>
              <a:rPr sz="1500" spc="-6" dirty="0">
                <a:latin typeface="Arial"/>
                <a:cs typeface="Arial"/>
              </a:rPr>
              <a:t>де</a:t>
            </a:r>
            <a:r>
              <a:rPr sz="1500" dirty="0">
                <a:latin typeface="Arial"/>
                <a:cs typeface="Arial"/>
              </a:rPr>
              <a:t>к</a:t>
            </a:r>
            <a:r>
              <a:rPr sz="1500" spc="10" dirty="0">
                <a:latin typeface="Arial"/>
                <a:cs typeface="Arial"/>
              </a:rPr>
              <a:t>с</a:t>
            </a:r>
            <a:r>
              <a:rPr sz="1500" spc="-16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м  Ф</a:t>
            </a:r>
            <a:r>
              <a:rPr sz="1500" spc="-42" dirty="0">
                <a:latin typeface="Arial"/>
                <a:cs typeface="Arial"/>
              </a:rPr>
              <a:t>е</a:t>
            </a:r>
            <a:r>
              <a:rPr sz="1500" spc="-6" dirty="0">
                <a:latin typeface="Arial"/>
                <a:cs typeface="Arial"/>
              </a:rPr>
              <a:t>д</a:t>
            </a:r>
            <a:r>
              <a:rPr sz="1500" spc="-16" dirty="0">
                <a:latin typeface="Arial"/>
                <a:cs typeface="Arial"/>
              </a:rPr>
              <a:t>е</a:t>
            </a:r>
            <a:r>
              <a:rPr sz="1500" spc="-6" dirty="0">
                <a:latin typeface="Arial"/>
                <a:cs typeface="Arial"/>
              </a:rPr>
              <a:t>рации</a:t>
            </a:r>
            <a:r>
              <a:rPr sz="1500" dirty="0">
                <a:latin typeface="Arial"/>
                <a:cs typeface="Arial"/>
              </a:rPr>
              <a:t>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7442" y="2974991"/>
            <a:ext cx="1199039" cy="1182984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>
              <a:spcBef>
                <a:spcPts val="105"/>
              </a:spcBef>
            </a:pPr>
            <a:r>
              <a:rPr sz="1500" spc="-6" dirty="0">
                <a:latin typeface="Arial"/>
                <a:cs typeface="Arial"/>
              </a:rPr>
              <a:t>По</a:t>
            </a:r>
            <a:r>
              <a:rPr sz="1500" dirty="0">
                <a:latin typeface="Arial"/>
                <a:cs typeface="Arial"/>
              </a:rPr>
              <a:t>с</a:t>
            </a:r>
            <a:r>
              <a:rPr sz="1500" spc="10" dirty="0">
                <a:latin typeface="Arial"/>
                <a:cs typeface="Arial"/>
              </a:rPr>
              <a:t>т</a:t>
            </a:r>
            <a:r>
              <a:rPr sz="1500" spc="-21" dirty="0">
                <a:latin typeface="Arial"/>
                <a:cs typeface="Arial"/>
              </a:rPr>
              <a:t>у</a:t>
            </a:r>
            <a:r>
              <a:rPr sz="1500" spc="-6" dirty="0">
                <a:latin typeface="Arial"/>
                <a:cs typeface="Arial"/>
              </a:rPr>
              <a:t>пле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6" dirty="0">
                <a:latin typeface="Arial"/>
                <a:cs typeface="Arial"/>
              </a:rPr>
              <a:t>и</a:t>
            </a:r>
            <a:r>
              <a:rPr sz="1500" dirty="0">
                <a:latin typeface="Arial"/>
                <a:cs typeface="Arial"/>
              </a:rPr>
              <a:t>я  </a:t>
            </a:r>
            <a:r>
              <a:rPr sz="15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500" spc="-6" dirty="0">
                <a:latin typeface="Arial"/>
                <a:cs typeface="Arial"/>
              </a:rPr>
              <a:t>например: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7441" y="4041791"/>
            <a:ext cx="2622339" cy="1629260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93559" marR="890637" indent="-180256">
              <a:spcBef>
                <a:spcPts val="105"/>
              </a:spcBef>
              <a:buFont typeface="Wingdings"/>
              <a:buChar char=""/>
              <a:tabLst>
                <a:tab pos="194224" algn="l"/>
              </a:tabLst>
            </a:pPr>
            <a:r>
              <a:rPr sz="1500" dirty="0">
                <a:latin typeface="Arial"/>
                <a:cs typeface="Arial"/>
              </a:rPr>
              <a:t>налог на</a:t>
            </a:r>
            <a:r>
              <a:rPr sz="1500" spc="-115" dirty="0">
                <a:latin typeface="Arial"/>
                <a:cs typeface="Arial"/>
              </a:rPr>
              <a:t> </a:t>
            </a:r>
            <a:r>
              <a:rPr sz="1500" spc="-16" dirty="0">
                <a:latin typeface="Arial"/>
                <a:cs typeface="Arial"/>
              </a:rPr>
              <a:t>доходы  </a:t>
            </a:r>
            <a:r>
              <a:rPr sz="1500" spc="-6" dirty="0">
                <a:latin typeface="Arial"/>
                <a:cs typeface="Arial"/>
              </a:rPr>
              <a:t>физических</a:t>
            </a:r>
            <a:r>
              <a:rPr sz="1500" spc="-47" dirty="0">
                <a:latin typeface="Arial"/>
                <a:cs typeface="Arial"/>
              </a:rPr>
              <a:t> </a:t>
            </a:r>
            <a:r>
              <a:rPr sz="1500" spc="-6" dirty="0">
                <a:latin typeface="Arial"/>
                <a:cs typeface="Arial"/>
              </a:rPr>
              <a:t>лиц;</a:t>
            </a:r>
            <a:endParaRPr sz="1500" dirty="0">
              <a:latin typeface="Arial"/>
              <a:cs typeface="Arial"/>
            </a:endParaRPr>
          </a:p>
          <a:p>
            <a:pPr marL="193559" marR="576021" indent="-180256">
              <a:spcBef>
                <a:spcPts val="6"/>
              </a:spcBef>
              <a:buFont typeface="Wingdings"/>
              <a:buChar char=""/>
              <a:tabLst>
                <a:tab pos="194224" algn="l"/>
              </a:tabLst>
            </a:pPr>
            <a:r>
              <a:rPr sz="1500" dirty="0" err="1">
                <a:latin typeface="Arial"/>
                <a:cs typeface="Arial"/>
              </a:rPr>
              <a:t>налог</a:t>
            </a:r>
            <a:r>
              <a:rPr sz="1500" dirty="0">
                <a:latin typeface="Arial"/>
                <a:cs typeface="Arial"/>
              </a:rPr>
              <a:t> на</a:t>
            </a:r>
            <a:r>
              <a:rPr sz="1500" spc="-115" dirty="0">
                <a:latin typeface="Arial"/>
                <a:cs typeface="Arial"/>
              </a:rPr>
              <a:t> </a:t>
            </a:r>
            <a:r>
              <a:rPr sz="1500" spc="-6" dirty="0">
                <a:latin typeface="Arial"/>
                <a:cs typeface="Arial"/>
              </a:rPr>
              <a:t>имущество  физических</a:t>
            </a:r>
            <a:r>
              <a:rPr sz="1500" spc="-21" dirty="0">
                <a:latin typeface="Arial"/>
                <a:cs typeface="Arial"/>
              </a:rPr>
              <a:t> </a:t>
            </a:r>
            <a:r>
              <a:rPr sz="1500" spc="-6" dirty="0">
                <a:latin typeface="Arial"/>
                <a:cs typeface="Arial"/>
              </a:rPr>
              <a:t>лиц;</a:t>
            </a:r>
            <a:endParaRPr sz="1500" dirty="0">
              <a:latin typeface="Arial"/>
              <a:cs typeface="Arial"/>
            </a:endParaRPr>
          </a:p>
          <a:p>
            <a:pPr marL="193559" indent="-180256">
              <a:buFont typeface="Wingdings"/>
              <a:buChar char=""/>
              <a:tabLst>
                <a:tab pos="194224" algn="l"/>
              </a:tabLst>
            </a:pPr>
            <a:r>
              <a:rPr sz="1500" spc="-10" dirty="0" err="1">
                <a:latin typeface="Arial"/>
                <a:cs typeface="Arial"/>
              </a:rPr>
              <a:t>земельный</a:t>
            </a:r>
            <a:r>
              <a:rPr sz="1500" spc="-4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налог;</a:t>
            </a:r>
          </a:p>
          <a:p>
            <a:pPr marL="193559" indent="-180256">
              <a:buFont typeface="Wingdings"/>
              <a:buChar char=""/>
              <a:tabLst>
                <a:tab pos="194224" algn="l"/>
              </a:tabLst>
            </a:pPr>
            <a:r>
              <a:rPr sz="1500" spc="-10" dirty="0">
                <a:latin typeface="Arial"/>
                <a:cs typeface="Arial"/>
              </a:rPr>
              <a:t>государственная</a:t>
            </a:r>
            <a:r>
              <a:rPr sz="1500" spc="-62" dirty="0">
                <a:latin typeface="Arial"/>
                <a:cs typeface="Arial"/>
              </a:rPr>
              <a:t> </a:t>
            </a:r>
            <a:r>
              <a:rPr sz="1500" spc="-6" dirty="0">
                <a:latin typeface="Arial"/>
                <a:cs typeface="Arial"/>
              </a:rPr>
              <a:t>пошлина;</a:t>
            </a:r>
            <a:endParaRPr sz="1500" dirty="0">
              <a:latin typeface="Arial"/>
              <a:cs typeface="Arial"/>
            </a:endParaRPr>
          </a:p>
          <a:p>
            <a:pPr marL="193559" indent="-180256">
              <a:buFont typeface="Wingdings"/>
              <a:buChar char=""/>
              <a:tabLst>
                <a:tab pos="194224" algn="l"/>
              </a:tabLst>
            </a:pPr>
            <a:r>
              <a:rPr sz="1500" spc="-10" dirty="0">
                <a:latin typeface="Arial"/>
                <a:cs typeface="Arial"/>
              </a:rPr>
              <a:t>другие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15003" y="2863406"/>
            <a:ext cx="3276547" cy="3709546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30370" rIns="0" bIns="0" rtlCol="0">
            <a:spAutoFit/>
          </a:bodyPr>
          <a:lstStyle/>
          <a:p>
            <a:pPr marL="95116" marR="87134">
              <a:spcBef>
                <a:spcPts val="1027"/>
              </a:spcBef>
              <a:tabLst>
                <a:tab pos="1385511" algn="l"/>
                <a:tab pos="1473311" algn="l"/>
                <a:tab pos="1725402" algn="l"/>
                <a:tab pos="2071947" algn="l"/>
                <a:tab pos="2504295" algn="l"/>
              </a:tabLst>
            </a:pPr>
            <a:r>
              <a:rPr sz="1500" spc="-6" dirty="0">
                <a:latin typeface="Arial"/>
                <a:cs typeface="Arial"/>
              </a:rPr>
              <a:t>По</a:t>
            </a:r>
            <a:r>
              <a:rPr sz="1500" dirty="0">
                <a:latin typeface="Arial"/>
                <a:cs typeface="Arial"/>
              </a:rPr>
              <a:t>с</a:t>
            </a:r>
            <a:r>
              <a:rPr sz="1500" spc="10" dirty="0">
                <a:latin typeface="Arial"/>
                <a:cs typeface="Arial"/>
              </a:rPr>
              <a:t>т</a:t>
            </a:r>
            <a:r>
              <a:rPr sz="1500" spc="-21" dirty="0">
                <a:latin typeface="Arial"/>
                <a:cs typeface="Arial"/>
              </a:rPr>
              <a:t>у</a:t>
            </a:r>
            <a:r>
              <a:rPr sz="1500" spc="-6" dirty="0">
                <a:latin typeface="Arial"/>
                <a:cs typeface="Arial"/>
              </a:rPr>
              <a:t>пле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6" dirty="0">
                <a:latin typeface="Arial"/>
                <a:cs typeface="Arial"/>
              </a:rPr>
              <a:t>и</a:t>
            </a:r>
            <a:r>
              <a:rPr sz="1500" dirty="0">
                <a:latin typeface="Arial"/>
                <a:cs typeface="Arial"/>
              </a:rPr>
              <a:t>я	</a:t>
            </a:r>
            <a:r>
              <a:rPr sz="1500" spc="-42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т	</a:t>
            </a:r>
            <a:r>
              <a:rPr sz="1500" spc="-10" dirty="0">
                <a:latin typeface="Arial"/>
                <a:cs typeface="Arial"/>
              </a:rPr>
              <a:t>у</a:t>
            </a:r>
            <a:r>
              <a:rPr sz="1500" spc="-6" dirty="0">
                <a:latin typeface="Arial"/>
                <a:cs typeface="Arial"/>
              </a:rPr>
              <a:t>пл</a:t>
            </a:r>
            <a:r>
              <a:rPr sz="1500" spc="-42" dirty="0">
                <a:latin typeface="Arial"/>
                <a:cs typeface="Arial"/>
              </a:rPr>
              <a:t>а</a:t>
            </a:r>
            <a:r>
              <a:rPr sz="1500" dirty="0">
                <a:latin typeface="Arial"/>
                <a:cs typeface="Arial"/>
              </a:rPr>
              <a:t>ты	</a:t>
            </a:r>
            <a:r>
              <a:rPr sz="1500" spc="-21" dirty="0">
                <a:latin typeface="Arial"/>
                <a:cs typeface="Arial"/>
              </a:rPr>
              <a:t>д</a:t>
            </a:r>
            <a:r>
              <a:rPr sz="1500" spc="-16" dirty="0">
                <a:latin typeface="Arial"/>
                <a:cs typeface="Arial"/>
              </a:rPr>
              <a:t>р</a:t>
            </a:r>
            <a:r>
              <a:rPr sz="1500" spc="-21" dirty="0">
                <a:latin typeface="Arial"/>
                <a:cs typeface="Arial"/>
              </a:rPr>
              <a:t>у</a:t>
            </a:r>
            <a:r>
              <a:rPr sz="1500" dirty="0">
                <a:latin typeface="Arial"/>
                <a:cs typeface="Arial"/>
              </a:rPr>
              <a:t>гих  </a:t>
            </a:r>
            <a:r>
              <a:rPr sz="1500" spc="-6" dirty="0">
                <a:latin typeface="Arial"/>
                <a:cs typeface="Arial"/>
              </a:rPr>
              <a:t>пошлин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6" dirty="0">
                <a:latin typeface="Arial"/>
                <a:cs typeface="Arial"/>
              </a:rPr>
              <a:t>сборов, </a:t>
            </a:r>
            <a:r>
              <a:rPr sz="1500" spc="-10" dirty="0">
                <a:latin typeface="Arial"/>
                <a:cs typeface="Arial"/>
              </a:rPr>
              <a:t>установленных  </a:t>
            </a:r>
            <a:r>
              <a:rPr sz="1500" dirty="0">
                <a:latin typeface="Arial"/>
                <a:cs typeface="Arial"/>
              </a:rPr>
              <a:t>з</a:t>
            </a:r>
            <a:r>
              <a:rPr sz="1500" spc="-6" dirty="0">
                <a:latin typeface="Arial"/>
                <a:cs typeface="Arial"/>
              </a:rPr>
              <a:t>а</a:t>
            </a:r>
            <a:r>
              <a:rPr sz="1500" dirty="0">
                <a:latin typeface="Arial"/>
                <a:cs typeface="Arial"/>
              </a:rPr>
              <a:t>к</a:t>
            </a:r>
            <a:r>
              <a:rPr sz="1500" spc="-16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42" dirty="0">
                <a:latin typeface="Arial"/>
                <a:cs typeface="Arial"/>
              </a:rPr>
              <a:t>о</a:t>
            </a:r>
            <a:r>
              <a:rPr sz="1500" spc="-6" dirty="0">
                <a:latin typeface="Arial"/>
                <a:cs typeface="Arial"/>
              </a:rPr>
              <a:t>д</a:t>
            </a:r>
            <a:r>
              <a:rPr sz="1500" spc="-52" dirty="0">
                <a:latin typeface="Arial"/>
                <a:cs typeface="Arial"/>
              </a:rPr>
              <a:t>а</a:t>
            </a:r>
            <a:r>
              <a:rPr sz="1500" spc="-21" dirty="0">
                <a:latin typeface="Arial"/>
                <a:cs typeface="Arial"/>
              </a:rPr>
              <a:t>т</a:t>
            </a:r>
            <a:r>
              <a:rPr sz="1500" spc="-52" dirty="0">
                <a:latin typeface="Arial"/>
                <a:cs typeface="Arial"/>
              </a:rPr>
              <a:t>е</a:t>
            </a:r>
            <a:r>
              <a:rPr sz="1500" spc="-6" dirty="0">
                <a:latin typeface="Arial"/>
                <a:cs typeface="Arial"/>
              </a:rPr>
              <a:t>л</a:t>
            </a:r>
            <a:r>
              <a:rPr sz="1500" spc="-16" dirty="0">
                <a:latin typeface="Arial"/>
                <a:cs typeface="Arial"/>
              </a:rPr>
              <a:t>ь</a:t>
            </a:r>
            <a:r>
              <a:rPr sz="1500" spc="-10" dirty="0">
                <a:latin typeface="Arial"/>
                <a:cs typeface="Arial"/>
              </a:rPr>
              <a:t>с</a:t>
            </a:r>
            <a:r>
              <a:rPr sz="1500" dirty="0">
                <a:latin typeface="Arial"/>
                <a:cs typeface="Arial"/>
              </a:rPr>
              <a:t>т</a:t>
            </a:r>
            <a:r>
              <a:rPr sz="1500" spc="-16" dirty="0">
                <a:latin typeface="Arial"/>
                <a:cs typeface="Arial"/>
              </a:rPr>
              <a:t>во</a:t>
            </a:r>
            <a:r>
              <a:rPr sz="1500" dirty="0">
                <a:latin typeface="Arial"/>
                <a:cs typeface="Arial"/>
              </a:rPr>
              <a:t>м	</a:t>
            </a:r>
            <a:r>
              <a:rPr sz="1500" spc="-68" dirty="0">
                <a:latin typeface="Arial"/>
                <a:cs typeface="Arial"/>
              </a:rPr>
              <a:t>Р</a:t>
            </a:r>
            <a:r>
              <a:rPr sz="1500" spc="-16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сс</a:t>
            </a:r>
            <a:r>
              <a:rPr sz="1500" spc="-6" dirty="0">
                <a:latin typeface="Arial"/>
                <a:cs typeface="Arial"/>
              </a:rPr>
              <a:t>ий</a:t>
            </a:r>
            <a:r>
              <a:rPr sz="1500" dirty="0">
                <a:latin typeface="Arial"/>
                <a:cs typeface="Arial"/>
              </a:rPr>
              <a:t>ск</a:t>
            </a:r>
            <a:r>
              <a:rPr sz="1500" spc="-6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й  </a:t>
            </a:r>
            <a:r>
              <a:rPr sz="1500" spc="-10" dirty="0">
                <a:latin typeface="Arial"/>
                <a:cs typeface="Arial"/>
              </a:rPr>
              <a:t>Федерации, </a:t>
            </a:r>
            <a:r>
              <a:rPr sz="1500" dirty="0">
                <a:latin typeface="Arial"/>
                <a:cs typeface="Arial"/>
              </a:rPr>
              <a:t>а </a:t>
            </a:r>
            <a:r>
              <a:rPr sz="1500" spc="-10" dirty="0">
                <a:latin typeface="Arial"/>
                <a:cs typeface="Arial"/>
              </a:rPr>
              <a:t>также </a:t>
            </a:r>
            <a:r>
              <a:rPr sz="1500" spc="-6" dirty="0">
                <a:latin typeface="Arial"/>
                <a:cs typeface="Arial"/>
              </a:rPr>
              <a:t>штрафов </a:t>
            </a:r>
            <a:r>
              <a:rPr sz="1500" spc="-10" dirty="0">
                <a:latin typeface="Arial"/>
                <a:cs typeface="Arial"/>
              </a:rPr>
              <a:t>за  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16" dirty="0">
                <a:latin typeface="Arial"/>
                <a:cs typeface="Arial"/>
              </a:rPr>
              <a:t>ар</a:t>
            </a:r>
            <a:r>
              <a:rPr sz="1500" spc="-21" dirty="0">
                <a:latin typeface="Arial"/>
                <a:cs typeface="Arial"/>
              </a:rPr>
              <a:t>у</a:t>
            </a:r>
            <a:r>
              <a:rPr sz="1500" dirty="0">
                <a:latin typeface="Arial"/>
                <a:cs typeface="Arial"/>
              </a:rPr>
              <a:t>ш</a:t>
            </a:r>
            <a:r>
              <a:rPr sz="1500" spc="-6" dirty="0">
                <a:latin typeface="Arial"/>
                <a:cs typeface="Arial"/>
              </a:rPr>
              <a:t>е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6" dirty="0">
                <a:latin typeface="Arial"/>
                <a:cs typeface="Arial"/>
              </a:rPr>
              <a:t>и</a:t>
            </a:r>
            <a:r>
              <a:rPr sz="1500" dirty="0">
                <a:latin typeface="Arial"/>
                <a:cs typeface="Arial"/>
              </a:rPr>
              <a:t>е		</a:t>
            </a:r>
            <a:r>
              <a:rPr sz="1500" spc="-10" dirty="0">
                <a:latin typeface="Arial"/>
                <a:cs typeface="Arial"/>
              </a:rPr>
              <a:t>з</a:t>
            </a:r>
            <a:r>
              <a:rPr sz="1500" spc="-16" dirty="0">
                <a:latin typeface="Arial"/>
                <a:cs typeface="Arial"/>
              </a:rPr>
              <a:t>а</a:t>
            </a:r>
            <a:r>
              <a:rPr sz="1500" dirty="0">
                <a:latin typeface="Arial"/>
                <a:cs typeface="Arial"/>
              </a:rPr>
              <a:t>к</a:t>
            </a:r>
            <a:r>
              <a:rPr sz="1500" spc="-6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42" dirty="0">
                <a:latin typeface="Arial"/>
                <a:cs typeface="Arial"/>
              </a:rPr>
              <a:t>о</a:t>
            </a:r>
            <a:r>
              <a:rPr sz="1500" spc="-6" dirty="0">
                <a:latin typeface="Arial"/>
                <a:cs typeface="Arial"/>
              </a:rPr>
              <a:t>д</a:t>
            </a:r>
            <a:r>
              <a:rPr sz="1500" spc="-52" dirty="0">
                <a:latin typeface="Arial"/>
                <a:cs typeface="Arial"/>
              </a:rPr>
              <a:t>а</a:t>
            </a:r>
            <a:r>
              <a:rPr sz="1500" spc="-10" dirty="0">
                <a:latin typeface="Arial"/>
                <a:cs typeface="Arial"/>
              </a:rPr>
              <a:t>т</a:t>
            </a:r>
            <a:r>
              <a:rPr sz="1500" spc="-68" dirty="0">
                <a:latin typeface="Arial"/>
                <a:cs typeface="Arial"/>
              </a:rPr>
              <a:t>е</a:t>
            </a:r>
            <a:r>
              <a:rPr sz="1500" spc="-6" dirty="0">
                <a:latin typeface="Arial"/>
                <a:cs typeface="Arial"/>
              </a:rPr>
              <a:t>л</a:t>
            </a:r>
            <a:r>
              <a:rPr sz="1500" spc="-16" dirty="0">
                <a:latin typeface="Arial"/>
                <a:cs typeface="Arial"/>
              </a:rPr>
              <a:t>ь</a:t>
            </a:r>
            <a:r>
              <a:rPr sz="1500" spc="-10" dirty="0">
                <a:latin typeface="Arial"/>
                <a:cs typeface="Arial"/>
              </a:rPr>
              <a:t>с</a:t>
            </a:r>
            <a:r>
              <a:rPr sz="1500" dirty="0">
                <a:latin typeface="Arial"/>
                <a:cs typeface="Arial"/>
              </a:rPr>
              <a:t>т</a:t>
            </a:r>
            <a:r>
              <a:rPr sz="1500" spc="-16" dirty="0">
                <a:latin typeface="Arial"/>
                <a:cs typeface="Arial"/>
              </a:rPr>
              <a:t>ва,  </a:t>
            </a:r>
            <a:r>
              <a:rPr sz="1500" spc="-6" dirty="0">
                <a:latin typeface="Arial"/>
                <a:cs typeface="Arial"/>
              </a:rPr>
              <a:t>например:</a:t>
            </a:r>
            <a:endParaRPr sz="1500" dirty="0">
              <a:latin typeface="Arial"/>
              <a:cs typeface="Arial"/>
            </a:endParaRPr>
          </a:p>
          <a:p>
            <a:pPr marL="303309" marR="113741" indent="-207527">
              <a:lnSpc>
                <a:spcPts val="1760"/>
              </a:lnSpc>
              <a:spcBef>
                <a:spcPts val="52"/>
              </a:spcBef>
              <a:buFont typeface="Wingdings"/>
              <a:buChar char=""/>
              <a:tabLst>
                <a:tab pos="292667" algn="l"/>
              </a:tabLst>
            </a:pPr>
            <a:r>
              <a:rPr sz="1500" spc="-16" dirty="0">
                <a:latin typeface="Arial"/>
                <a:cs typeface="Arial"/>
              </a:rPr>
              <a:t>доходы </a:t>
            </a:r>
            <a:r>
              <a:rPr sz="1500" spc="-21" dirty="0">
                <a:latin typeface="Arial"/>
                <a:cs typeface="Arial"/>
              </a:rPr>
              <a:t>от </a:t>
            </a:r>
            <a:r>
              <a:rPr sz="1500" spc="-10" dirty="0">
                <a:latin typeface="Arial"/>
                <a:cs typeface="Arial"/>
              </a:rPr>
              <a:t>использования  </a:t>
            </a:r>
            <a:r>
              <a:rPr sz="1500" spc="-6" dirty="0">
                <a:latin typeface="Arial"/>
                <a:cs typeface="Arial"/>
              </a:rPr>
              <a:t>имущества, </a:t>
            </a:r>
            <a:r>
              <a:rPr sz="1500" spc="-16" dirty="0">
                <a:latin typeface="Arial"/>
                <a:cs typeface="Arial"/>
              </a:rPr>
              <a:t>находящегося </a:t>
            </a:r>
            <a:r>
              <a:rPr sz="1500" dirty="0">
                <a:latin typeface="Arial"/>
                <a:cs typeface="Arial"/>
              </a:rPr>
              <a:t>в  </a:t>
            </a:r>
            <a:r>
              <a:rPr sz="1500" spc="-6" dirty="0">
                <a:latin typeface="Arial"/>
                <a:cs typeface="Arial"/>
              </a:rPr>
              <a:t>муниципальной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6" dirty="0">
                <a:latin typeface="Arial"/>
                <a:cs typeface="Arial"/>
              </a:rPr>
              <a:t>собственности;</a:t>
            </a:r>
            <a:endParaRPr sz="1500" dirty="0">
              <a:latin typeface="Arial"/>
              <a:cs typeface="Arial"/>
            </a:endParaRPr>
          </a:p>
          <a:p>
            <a:pPr marL="303309" indent="-207527">
              <a:lnSpc>
                <a:spcPts val="1702"/>
              </a:lnSpc>
              <a:buFont typeface="Wingdings"/>
              <a:buChar char=""/>
              <a:tabLst>
                <a:tab pos="292667" algn="l"/>
              </a:tabLst>
            </a:pPr>
            <a:r>
              <a:rPr sz="1500" spc="-16" dirty="0">
                <a:latin typeface="Arial"/>
                <a:cs typeface="Arial"/>
              </a:rPr>
              <a:t>доходы </a:t>
            </a:r>
            <a:r>
              <a:rPr sz="1500" spc="-21" dirty="0">
                <a:latin typeface="Arial"/>
                <a:cs typeface="Arial"/>
              </a:rPr>
              <a:t>от </a:t>
            </a:r>
            <a:r>
              <a:rPr sz="1500" dirty="0">
                <a:latin typeface="Arial"/>
                <a:cs typeface="Arial"/>
              </a:rPr>
              <a:t>оказания</a:t>
            </a:r>
            <a:r>
              <a:rPr sz="1500" spc="-27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платных</a:t>
            </a:r>
            <a:endParaRPr sz="1500" dirty="0">
              <a:latin typeface="Arial"/>
              <a:cs typeface="Arial"/>
            </a:endParaRPr>
          </a:p>
          <a:p>
            <a:pPr marL="303309" marR="389114" indent="-665"/>
            <a:r>
              <a:rPr sz="1500" spc="-10" dirty="0">
                <a:latin typeface="Arial"/>
                <a:cs typeface="Arial"/>
              </a:rPr>
              <a:t>услуг (работ)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6" dirty="0">
                <a:latin typeface="Arial"/>
                <a:cs typeface="Arial"/>
              </a:rPr>
              <a:t>компенсации  </a:t>
            </a:r>
            <a:r>
              <a:rPr sz="1500" spc="-16" dirty="0">
                <a:latin typeface="Arial"/>
                <a:cs typeface="Arial"/>
              </a:rPr>
              <a:t>затрат</a:t>
            </a:r>
            <a:r>
              <a:rPr sz="1500" spc="-58" dirty="0">
                <a:latin typeface="Arial"/>
                <a:cs typeface="Arial"/>
              </a:rPr>
              <a:t> </a:t>
            </a:r>
            <a:r>
              <a:rPr sz="1500" spc="-16" dirty="0">
                <a:latin typeface="Arial"/>
                <a:cs typeface="Arial"/>
              </a:rPr>
              <a:t>государства;</a:t>
            </a:r>
            <a:endParaRPr sz="1500" dirty="0">
              <a:latin typeface="Arial"/>
              <a:cs typeface="Arial"/>
            </a:endParaRPr>
          </a:p>
          <a:p>
            <a:pPr marL="303309" marR="152985" indent="-207527">
              <a:lnSpc>
                <a:spcPts val="1760"/>
              </a:lnSpc>
              <a:spcBef>
                <a:spcPts val="52"/>
              </a:spcBef>
              <a:buFont typeface="Wingdings"/>
              <a:buChar char=""/>
              <a:tabLst>
                <a:tab pos="292667" algn="l"/>
              </a:tabLst>
            </a:pPr>
            <a:r>
              <a:rPr sz="1500" spc="-6" dirty="0">
                <a:latin typeface="Arial"/>
                <a:cs typeface="Arial"/>
              </a:rPr>
              <a:t>штрафы, санкции, </a:t>
            </a:r>
            <a:r>
              <a:rPr sz="1500" spc="-10" dirty="0">
                <a:latin typeface="Arial"/>
                <a:cs typeface="Arial"/>
              </a:rPr>
              <a:t>возмещение  </a:t>
            </a:r>
            <a:r>
              <a:rPr sz="1500" spc="-16" dirty="0">
                <a:latin typeface="Arial"/>
                <a:cs typeface="Arial"/>
              </a:rPr>
              <a:t>ущерба;</a:t>
            </a:r>
            <a:endParaRPr sz="1500" dirty="0">
              <a:latin typeface="Arial"/>
              <a:cs typeface="Arial"/>
            </a:endParaRPr>
          </a:p>
          <a:p>
            <a:pPr marL="303309" indent="-207527">
              <a:lnSpc>
                <a:spcPts val="1702"/>
              </a:lnSpc>
              <a:buFont typeface="Wingdings"/>
              <a:buChar char=""/>
              <a:tabLst>
                <a:tab pos="292667" algn="l"/>
              </a:tabLst>
            </a:pPr>
            <a:r>
              <a:rPr sz="1500" spc="-10" dirty="0">
                <a:latin typeface="Arial"/>
                <a:cs typeface="Arial"/>
              </a:rPr>
              <a:t>другие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32999" y="2865387"/>
            <a:ext cx="2925021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732999" y="2662859"/>
            <a:ext cx="2925021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8392266" y="2964109"/>
            <a:ext cx="1180465" cy="244265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>
              <a:spcBef>
                <a:spcPts val="105"/>
              </a:spcBef>
              <a:tabLst>
                <a:tab pos="560058" algn="l"/>
              </a:tabLst>
            </a:pPr>
            <a:r>
              <a:rPr sz="1500" spc="-21" dirty="0">
                <a:latin typeface="Arial"/>
                <a:cs typeface="Arial"/>
              </a:rPr>
              <a:t>от	</a:t>
            </a:r>
            <a:r>
              <a:rPr sz="1500" spc="-10" dirty="0">
                <a:latin typeface="Arial"/>
                <a:cs typeface="Arial"/>
              </a:rPr>
              <a:t>других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32056" y="2964108"/>
            <a:ext cx="1229995" cy="721319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R="5321">
              <a:spcBef>
                <a:spcPts val="105"/>
              </a:spcBef>
            </a:pPr>
            <a:r>
              <a:rPr sz="1500" spc="-6" dirty="0">
                <a:latin typeface="Arial"/>
                <a:cs typeface="Arial"/>
              </a:rPr>
              <a:t>Поступления  </a:t>
            </a:r>
            <a:r>
              <a:rPr sz="1500" spc="-16" dirty="0">
                <a:latin typeface="Arial"/>
                <a:cs typeface="Arial"/>
              </a:rPr>
              <a:t>бюджетов  </a:t>
            </a:r>
            <a:r>
              <a:rPr sz="1500" dirty="0">
                <a:latin typeface="Arial"/>
                <a:cs typeface="Arial"/>
              </a:rPr>
              <a:t>т</a:t>
            </a:r>
            <a:r>
              <a:rPr sz="1500" spc="-16" dirty="0">
                <a:latin typeface="Arial"/>
                <a:cs typeface="Arial"/>
              </a:rPr>
              <a:t>р</a:t>
            </a:r>
            <a:r>
              <a:rPr sz="1500" spc="-6" dirty="0">
                <a:latin typeface="Arial"/>
                <a:cs typeface="Arial"/>
              </a:rPr>
              <a:t>а</a:t>
            </a:r>
            <a:r>
              <a:rPr sz="1500" spc="-10" dirty="0">
                <a:latin typeface="Arial"/>
                <a:cs typeface="Arial"/>
              </a:rPr>
              <a:t>н</a:t>
            </a:r>
            <a:r>
              <a:rPr sz="1500" dirty="0">
                <a:latin typeface="Arial"/>
                <a:cs typeface="Arial"/>
              </a:rPr>
              <a:t>с</a:t>
            </a:r>
            <a:r>
              <a:rPr sz="1500" spc="-6" dirty="0">
                <a:latin typeface="Arial"/>
                <a:cs typeface="Arial"/>
              </a:rPr>
              <a:t>фе</a:t>
            </a:r>
            <a:r>
              <a:rPr sz="1500" spc="-52" dirty="0">
                <a:latin typeface="Arial"/>
                <a:cs typeface="Arial"/>
              </a:rPr>
              <a:t>р</a:t>
            </a:r>
            <a:r>
              <a:rPr sz="1500" dirty="0">
                <a:latin typeface="Arial"/>
                <a:cs typeface="Arial"/>
              </a:rPr>
              <a:t>т</a:t>
            </a:r>
            <a:r>
              <a:rPr sz="1500" spc="-6" dirty="0">
                <a:latin typeface="Arial"/>
                <a:cs typeface="Arial"/>
              </a:rPr>
              <a:t>ы</a:t>
            </a:r>
            <a:r>
              <a:rPr sz="1500" spc="-16" dirty="0">
                <a:latin typeface="Arial"/>
                <a:cs typeface="Arial"/>
              </a:rPr>
              <a:t>)</a:t>
            </a:r>
            <a:r>
              <a:rPr sz="1500" dirty="0">
                <a:latin typeface="Arial"/>
                <a:cs typeface="Arial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096721" y="3177543"/>
            <a:ext cx="1476957" cy="490487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277368" marR="5321" indent="-278034">
              <a:spcBef>
                <a:spcPts val="105"/>
              </a:spcBef>
            </a:pPr>
            <a:r>
              <a:rPr sz="1500" dirty="0">
                <a:latin typeface="Arial"/>
                <a:cs typeface="Arial"/>
              </a:rPr>
              <a:t>(</a:t>
            </a:r>
            <a:r>
              <a:rPr sz="1500" spc="-21" dirty="0">
                <a:latin typeface="Arial"/>
                <a:cs typeface="Arial"/>
              </a:rPr>
              <a:t>м</a:t>
            </a:r>
            <a:r>
              <a:rPr sz="1500" spc="-27" dirty="0">
                <a:latin typeface="Arial"/>
                <a:cs typeface="Arial"/>
              </a:rPr>
              <a:t>е</a:t>
            </a:r>
            <a:r>
              <a:rPr sz="1500" dirty="0">
                <a:latin typeface="Arial"/>
                <a:cs typeface="Arial"/>
              </a:rPr>
              <a:t>ж</a:t>
            </a:r>
            <a:r>
              <a:rPr sz="1500" spc="-6" dirty="0">
                <a:latin typeface="Arial"/>
                <a:cs typeface="Arial"/>
              </a:rPr>
              <a:t>б</a:t>
            </a:r>
            <a:r>
              <a:rPr sz="1500" spc="-37" dirty="0">
                <a:latin typeface="Arial"/>
                <a:cs typeface="Arial"/>
              </a:rPr>
              <a:t>ю</a:t>
            </a:r>
            <a:r>
              <a:rPr sz="1500" spc="-6" dirty="0">
                <a:latin typeface="Arial"/>
                <a:cs typeface="Arial"/>
              </a:rPr>
              <a:t>дж</a:t>
            </a:r>
            <a:r>
              <a:rPr sz="1500" spc="-52" dirty="0">
                <a:latin typeface="Arial"/>
                <a:cs typeface="Arial"/>
              </a:rPr>
              <a:t>е</a:t>
            </a:r>
            <a:r>
              <a:rPr sz="1500" spc="-10" dirty="0">
                <a:latin typeface="Arial"/>
                <a:cs typeface="Arial"/>
              </a:rPr>
              <a:t>т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6" dirty="0">
                <a:latin typeface="Arial"/>
                <a:cs typeface="Arial"/>
              </a:rPr>
              <a:t>ы</a:t>
            </a:r>
            <a:r>
              <a:rPr sz="1500" dirty="0">
                <a:latin typeface="Arial"/>
                <a:cs typeface="Arial"/>
              </a:rPr>
              <a:t>е  </a:t>
            </a:r>
            <a:r>
              <a:rPr sz="1500" spc="-16" dirty="0">
                <a:latin typeface="Arial"/>
                <a:cs typeface="Arial"/>
              </a:rPr>
              <a:t>о</a:t>
            </a:r>
            <a:r>
              <a:rPr sz="1500" spc="-6" dirty="0">
                <a:latin typeface="Arial"/>
                <a:cs typeface="Arial"/>
              </a:rPr>
              <a:t>р</a:t>
            </a:r>
            <a:r>
              <a:rPr sz="1500" spc="-37" dirty="0">
                <a:latin typeface="Arial"/>
                <a:cs typeface="Arial"/>
              </a:rPr>
              <a:t>г</a:t>
            </a:r>
            <a:r>
              <a:rPr sz="1500" spc="-6" dirty="0">
                <a:latin typeface="Arial"/>
                <a:cs typeface="Arial"/>
              </a:rPr>
              <a:t>а</a:t>
            </a:r>
            <a:r>
              <a:rPr sz="1500" dirty="0">
                <a:latin typeface="Arial"/>
                <a:cs typeface="Arial"/>
              </a:rPr>
              <a:t>н</a:t>
            </a:r>
            <a:r>
              <a:rPr sz="1500" spc="-6" dirty="0">
                <a:latin typeface="Arial"/>
                <a:cs typeface="Arial"/>
              </a:rPr>
              <a:t>и</a:t>
            </a:r>
            <a:r>
              <a:rPr sz="1500" spc="-10" dirty="0">
                <a:latin typeface="Arial"/>
                <a:cs typeface="Arial"/>
              </a:rPr>
              <a:t>з</a:t>
            </a:r>
            <a:r>
              <a:rPr sz="1500" spc="-6" dirty="0">
                <a:latin typeface="Arial"/>
                <a:cs typeface="Arial"/>
              </a:rPr>
              <a:t>аций</a:t>
            </a:r>
            <a:r>
              <a:rPr sz="1500" dirty="0">
                <a:latin typeface="Arial"/>
                <a:cs typeface="Arial"/>
              </a:rPr>
              <a:t>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832250" y="3604413"/>
            <a:ext cx="2738597" cy="47509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R="5321">
              <a:spcBef>
                <a:spcPts val="105"/>
              </a:spcBef>
            </a:pPr>
            <a:r>
              <a:rPr sz="1500" spc="-6" dirty="0">
                <a:latin typeface="Arial"/>
                <a:cs typeface="Arial"/>
              </a:rPr>
              <a:t>граждан (кроме </a:t>
            </a:r>
            <a:r>
              <a:rPr sz="1500" spc="-10" dirty="0">
                <a:latin typeface="Arial"/>
                <a:cs typeface="Arial"/>
              </a:rPr>
              <a:t>налоговых </a:t>
            </a:r>
            <a:r>
              <a:rPr sz="1500" dirty="0">
                <a:latin typeface="Arial"/>
                <a:cs typeface="Arial"/>
              </a:rPr>
              <a:t>и  </a:t>
            </a:r>
            <a:r>
              <a:rPr sz="1500" spc="-6" dirty="0">
                <a:latin typeface="Arial"/>
                <a:cs typeface="Arial"/>
              </a:rPr>
              <a:t>неналоговых</a:t>
            </a:r>
            <a:r>
              <a:rPr sz="1500" spc="-31" dirty="0">
                <a:latin typeface="Arial"/>
                <a:cs typeface="Arial"/>
              </a:rPr>
              <a:t> </a:t>
            </a:r>
            <a:r>
              <a:rPr sz="1500" spc="-16" dirty="0">
                <a:latin typeface="Arial"/>
                <a:cs typeface="Arial"/>
              </a:rPr>
              <a:t>доходов)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2144" y="2234820"/>
            <a:ext cx="2925710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32144" y="2234820"/>
            <a:ext cx="2925710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862942" y="2248171"/>
            <a:ext cx="1664071" cy="59820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258744" marR="5321" indent="-246106">
              <a:spcBef>
                <a:spcPts val="105"/>
              </a:spcBef>
            </a:pPr>
            <a:r>
              <a:rPr sz="1900" b="1" spc="-6" dirty="0">
                <a:latin typeface="Arial"/>
                <a:cs typeface="Arial"/>
              </a:rPr>
              <a:t>Н</a:t>
            </a:r>
            <a:r>
              <a:rPr sz="1900" b="1" spc="-31" dirty="0">
                <a:latin typeface="Arial"/>
                <a:cs typeface="Arial"/>
              </a:rPr>
              <a:t>А</a:t>
            </a:r>
            <a:r>
              <a:rPr sz="1900" b="1" spc="-6" dirty="0">
                <a:latin typeface="Arial"/>
                <a:cs typeface="Arial"/>
              </a:rPr>
              <a:t>Л</a:t>
            </a:r>
            <a:r>
              <a:rPr sz="1900" b="1" dirty="0">
                <a:latin typeface="Arial"/>
                <a:cs typeface="Arial"/>
              </a:rPr>
              <a:t>О</a:t>
            </a:r>
            <a:r>
              <a:rPr sz="1900" b="1" spc="-27" dirty="0">
                <a:latin typeface="Arial"/>
                <a:cs typeface="Arial"/>
              </a:rPr>
              <a:t>Г</a:t>
            </a:r>
            <a:r>
              <a:rPr sz="1900" b="1" dirty="0">
                <a:latin typeface="Arial"/>
                <a:cs typeface="Arial"/>
              </a:rPr>
              <a:t>О</a:t>
            </a:r>
            <a:r>
              <a:rPr sz="1900" b="1" spc="-6" dirty="0">
                <a:latin typeface="Arial"/>
                <a:cs typeface="Arial"/>
              </a:rPr>
              <a:t>В</a:t>
            </a:r>
            <a:r>
              <a:rPr sz="1900" b="1" dirty="0">
                <a:latin typeface="Arial"/>
                <a:cs typeface="Arial"/>
              </a:rPr>
              <a:t>ЫЕ  </a:t>
            </a:r>
            <a:r>
              <a:rPr sz="1900" b="1" spc="-27" dirty="0">
                <a:latin typeface="Arial"/>
                <a:cs typeface="Arial"/>
              </a:rPr>
              <a:t>ДОХОДЫ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15003" y="2250452"/>
            <a:ext cx="3276547" cy="612313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7271" rIns="0" bIns="0" rtlCol="0">
            <a:spAutoFit/>
          </a:bodyPr>
          <a:lstStyle/>
          <a:p>
            <a:pPr marL="1038301" marR="617926" indent="-412394">
              <a:spcBef>
                <a:spcPts val="214"/>
              </a:spcBef>
            </a:pPr>
            <a:r>
              <a:rPr sz="1900" b="1" spc="-6" dirty="0">
                <a:latin typeface="Arial"/>
                <a:cs typeface="Arial"/>
              </a:rPr>
              <a:t>НЕН</a:t>
            </a:r>
            <a:r>
              <a:rPr sz="1900" b="1" spc="-31" dirty="0">
                <a:latin typeface="Arial"/>
                <a:cs typeface="Arial"/>
              </a:rPr>
              <a:t>А</a:t>
            </a:r>
            <a:r>
              <a:rPr sz="1900" b="1" spc="-6" dirty="0">
                <a:latin typeface="Arial"/>
                <a:cs typeface="Arial"/>
              </a:rPr>
              <a:t>Л</a:t>
            </a:r>
            <a:r>
              <a:rPr sz="1900" b="1" dirty="0">
                <a:latin typeface="Arial"/>
                <a:cs typeface="Arial"/>
              </a:rPr>
              <a:t>О</a:t>
            </a:r>
            <a:r>
              <a:rPr sz="1900" b="1" spc="-27" dirty="0">
                <a:latin typeface="Arial"/>
                <a:cs typeface="Arial"/>
              </a:rPr>
              <a:t>Г</a:t>
            </a:r>
            <a:r>
              <a:rPr sz="1900" b="1" dirty="0">
                <a:latin typeface="Arial"/>
                <a:cs typeface="Arial"/>
              </a:rPr>
              <a:t>О</a:t>
            </a:r>
            <a:r>
              <a:rPr sz="1900" b="1" spc="-6" dirty="0">
                <a:latin typeface="Arial"/>
                <a:cs typeface="Arial"/>
              </a:rPr>
              <a:t>В</a:t>
            </a:r>
            <a:r>
              <a:rPr sz="1900" b="1" dirty="0">
                <a:latin typeface="Arial"/>
                <a:cs typeface="Arial"/>
              </a:rPr>
              <a:t>ЫЕ  </a:t>
            </a:r>
            <a:r>
              <a:rPr sz="1900" b="1" spc="-27" dirty="0">
                <a:latin typeface="Arial"/>
                <a:cs typeface="Arial"/>
              </a:rPr>
              <a:t>ДОХОДЫ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32999" y="2253386"/>
            <a:ext cx="2925021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732999" y="2253386"/>
            <a:ext cx="2925021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732999" y="2253386"/>
            <a:ext cx="2925021" cy="611641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6606" rIns="0" bIns="0" rtlCol="0">
            <a:spAutoFit/>
          </a:bodyPr>
          <a:lstStyle/>
          <a:p>
            <a:pPr marL="494873" marR="290671" indent="-198216">
              <a:spcBef>
                <a:spcPts val="209"/>
              </a:spcBef>
            </a:pPr>
            <a:r>
              <a:rPr sz="1900" b="1" dirty="0">
                <a:latin typeface="Arial"/>
                <a:cs typeface="Arial"/>
              </a:rPr>
              <a:t>БЕЗ</a:t>
            </a:r>
            <a:r>
              <a:rPr sz="1900" b="1" spc="-58" dirty="0">
                <a:latin typeface="Arial"/>
                <a:cs typeface="Arial"/>
              </a:rPr>
              <a:t>В</a:t>
            </a:r>
            <a:r>
              <a:rPr sz="1900" b="1" dirty="0">
                <a:latin typeface="Arial"/>
                <a:cs typeface="Arial"/>
              </a:rPr>
              <a:t>ОЗ</a:t>
            </a:r>
            <a:r>
              <a:rPr sz="1900" b="1" spc="-6" dirty="0">
                <a:latin typeface="Arial"/>
                <a:cs typeface="Arial"/>
              </a:rPr>
              <a:t>МЕ</a:t>
            </a:r>
            <a:r>
              <a:rPr sz="1900" b="1" dirty="0">
                <a:latin typeface="Arial"/>
                <a:cs typeface="Arial"/>
              </a:rPr>
              <a:t>ЗД</a:t>
            </a:r>
            <a:r>
              <a:rPr sz="1900" b="1" spc="-6" dirty="0">
                <a:latin typeface="Arial"/>
                <a:cs typeface="Arial"/>
              </a:rPr>
              <a:t>Н</a:t>
            </a:r>
            <a:r>
              <a:rPr sz="1900" b="1" dirty="0">
                <a:latin typeface="Arial"/>
                <a:cs typeface="Arial"/>
              </a:rPr>
              <a:t>ЫЕ  </a:t>
            </a:r>
            <a:r>
              <a:rPr sz="1900" b="1" spc="-10" dirty="0">
                <a:latin typeface="Arial"/>
                <a:cs typeface="Arial"/>
              </a:rPr>
              <a:t>ПОСТУПЛЕНИЯ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547790" y="2018988"/>
            <a:ext cx="6811063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565603" y="2020420"/>
            <a:ext cx="688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511590" y="2120902"/>
            <a:ext cx="10869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8343836" y="2018988"/>
            <a:ext cx="2064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8290361" y="2118913"/>
            <a:ext cx="10869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964398" y="2018988"/>
            <a:ext cx="2064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910924" y="2118913"/>
            <a:ext cx="10869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326387" y="1457184"/>
            <a:ext cx="584041" cy="15281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</a:pPr>
            <a:r>
              <a:rPr sz="900" b="1" spc="-6" dirty="0">
                <a:latin typeface="Bookman Old Style"/>
                <a:cs typeface="Bookman Old Style"/>
              </a:rPr>
              <a:t>Бюджет</a:t>
            </a:r>
            <a:endParaRPr sz="9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4488" y="188640"/>
            <a:ext cx="9198703" cy="515667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17009" y="1274201"/>
            <a:ext cx="9066348" cy="271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82" tIns="47891" rIns="95782" bIns="47891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очередном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финансовом году за счет средств соответствующих бюджетов.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разделам;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ведомствам;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муниципальным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Грузиновского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17127" y="3886079"/>
            <a:ext cx="8502650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сельского поселения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920552" y="4225712"/>
            <a:ext cx="7820649" cy="218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82" tIns="47891" rIns="95782" bIns="47891" anchor="ctr">
            <a:spAutoFit/>
          </a:bodyPr>
          <a:lstStyle/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01 – «общегосударственные вопросы»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02 – «национальная оборона»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03 – «национальная безопасность и правоохранительная деятельность»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«жилищно-коммунальное хозяйство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07 – «образование»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«культура, кинематография»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«социальная политика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– «физическая культура и спорт»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72480" y="116632"/>
            <a:ext cx="9198703" cy="638778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безвозмездных перечислений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4488" y="1124744"/>
            <a:ext cx="9205393" cy="608000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Group 64"/>
          <p:cNvGraphicFramePr>
            <a:graphicFrameLocks noGrp="1"/>
          </p:cNvGraphicFramePr>
          <p:nvPr/>
        </p:nvGraphicFramePr>
        <p:xfrm>
          <a:off x="683832" y="1916832"/>
          <a:ext cx="8745201" cy="4724182"/>
        </p:xfrm>
        <a:graphic>
          <a:graphicData uri="http://schemas.openxmlformats.org/drawingml/2006/table">
            <a:tbl>
              <a:tblPr/>
              <a:tblGrid>
                <a:gridCol w="3946949"/>
                <a:gridCol w="4798252"/>
              </a:tblGrid>
              <a:tr h="594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69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дар,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пожертвование)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 определения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конкретной цели их использования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119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приходить на помощь)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«переданных» другим публично-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правовым образованиям государственных полномочий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937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«Subsidium»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расходов других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бюджетов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1298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«переданных» другим публично-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правовым образованиям полномочий по решению вопросов местного значения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9" descr="Счастье, здоровье, деньги, дорога, любовь - Страница 342 - Гадания и Предсказания - Форум волшебников с www.simor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422" y="1356039"/>
            <a:ext cx="241802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4488" y="260648"/>
            <a:ext cx="9198703" cy="515667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504728" y="980728"/>
            <a:ext cx="4515131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2" tIns="47891" rIns="95782" bIns="47891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 – Расходы = -Дефицит (+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6078022" y="4012021"/>
            <a:ext cx="3042312" cy="863600"/>
          </a:xfrm>
          <a:prstGeom prst="ellipse">
            <a:avLst/>
          </a:prstGeom>
          <a:solidFill>
            <a:srgbClr val="7D9EC5"/>
          </a:solidFill>
          <a:ln w="9525">
            <a:solidFill>
              <a:srgbClr val="7D9EC5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endParaRPr lang="ru-RU"/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1217479" y="3951376"/>
            <a:ext cx="3198812" cy="863600"/>
          </a:xfrm>
          <a:prstGeom prst="ellipse">
            <a:avLst/>
          </a:prstGeom>
          <a:solidFill>
            <a:srgbClr val="E1C0BD"/>
          </a:solidFill>
          <a:ln w="9525">
            <a:solidFill>
              <a:srgbClr val="E1C0BD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endParaRPr lang="ru-RU"/>
          </a:p>
        </p:txBody>
      </p:sp>
      <p:pic>
        <p:nvPicPr>
          <p:cNvPr id="17" name="Picture 6" descr="Счастье, здоровье, деньги, дорога, любовь - Страница 342 - Гадания и Предсказания - Форум волшебников с www.simor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75" y="2033923"/>
            <a:ext cx="1866181" cy="146810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208584" y="2060848"/>
            <a:ext cx="1014677" cy="647700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9711002 h 21600"/>
              <a:gd name="T4" fmla="*/ 20305204 w 21600"/>
              <a:gd name="T5" fmla="*/ 4855501 h 21600"/>
              <a:gd name="T6" fmla="*/ 45690958 w 21600"/>
              <a:gd name="T7" fmla="*/ 9711002 h 21600"/>
              <a:gd name="T8" fmla="*/ 35537415 w 21600"/>
              <a:gd name="T9" fmla="*/ 14566502 h 21600"/>
              <a:gd name="T10" fmla="*/ 25383883 w 21600"/>
              <a:gd name="T11" fmla="*/ 97110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endParaRPr lang="ru-RU"/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910" y="1484784"/>
            <a:ext cx="2820893" cy="201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016896" y="1340768"/>
            <a:ext cx="1014677" cy="576263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7687029 h 21600"/>
              <a:gd name="T4" fmla="*/ 20305204 w 21600"/>
              <a:gd name="T5" fmla="*/ 3843514 h 21600"/>
              <a:gd name="T6" fmla="*/ 45690958 w 21600"/>
              <a:gd name="T7" fmla="*/ 7687029 h 21600"/>
              <a:gd name="T8" fmla="*/ 35537415 w 21600"/>
              <a:gd name="T9" fmla="*/ 11530515 h 21600"/>
              <a:gd name="T10" fmla="*/ 25383883 w 21600"/>
              <a:gd name="T11" fmla="*/ 76870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endParaRPr lang="ru-RU"/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3320" y="2348880"/>
            <a:ext cx="187285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5745088" y="1412776"/>
            <a:ext cx="1014677" cy="647700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9711002 h 21600"/>
              <a:gd name="T4" fmla="*/ 20305204 w 21600"/>
              <a:gd name="T5" fmla="*/ 4855501 h 21600"/>
              <a:gd name="T6" fmla="*/ 45690958 w 21600"/>
              <a:gd name="T7" fmla="*/ 9711002 h 21600"/>
              <a:gd name="T8" fmla="*/ 35537415 w 21600"/>
              <a:gd name="T9" fmla="*/ 14566502 h 21600"/>
              <a:gd name="T10" fmla="*/ 25383883 w 21600"/>
              <a:gd name="T11" fmla="*/ 97110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endParaRPr lang="ru-RU"/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8625408" y="2060848"/>
            <a:ext cx="1014677" cy="576263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7687029 h 21600"/>
              <a:gd name="T4" fmla="*/ 20305204 w 21600"/>
              <a:gd name="T5" fmla="*/ 3843514 h 21600"/>
              <a:gd name="T6" fmla="*/ 45690958 w 21600"/>
              <a:gd name="T7" fmla="*/ 7687029 h 21600"/>
              <a:gd name="T8" fmla="*/ 35537415 w 21600"/>
              <a:gd name="T9" fmla="*/ 11530515 h 21600"/>
              <a:gd name="T10" fmla="*/ 25383883 w 21600"/>
              <a:gd name="T11" fmla="*/ 76870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114693" y="3487966"/>
            <a:ext cx="1152800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2" tIns="47891" rIns="95782" bIns="47891" anchor="ctr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Доходы</a:t>
            </a:r>
            <a:r>
              <a:rPr lang="ru-RU" dirty="0">
                <a:solidFill>
                  <a:srgbClr val="800000"/>
                </a:solidFill>
              </a:rPr>
              <a:t>  </a:t>
            </a:r>
            <a:r>
              <a:rPr lang="ru-RU" dirty="0"/>
              <a:t> 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144200" y="3558560"/>
            <a:ext cx="1090348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Доходы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364735" y="3552746"/>
            <a:ext cx="1070213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2" tIns="47891" rIns="95782" bIns="47891" anchor="ctr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Расходы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8394242" y="3552746"/>
            <a:ext cx="1070213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2" tIns="47891" rIns="95782" bIns="47891" anchor="ctr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Расходы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150772" y="3951376"/>
            <a:ext cx="3432704" cy="6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 algn="ctr"/>
            <a:r>
              <a:rPr lang="ru-RU" b="0" dirty="0">
                <a:solidFill>
                  <a:srgbClr val="800000"/>
                </a:solidFill>
                <a:latin typeface="Times New Roman Cyr" pitchFamily="18" charset="-52"/>
              </a:rPr>
              <a:t>Дефицит</a:t>
            </a:r>
          </a:p>
          <a:p>
            <a:pPr algn="ctr"/>
            <a:r>
              <a:rPr lang="ru-RU" b="0" dirty="0">
                <a:solidFill>
                  <a:srgbClr val="800000"/>
                </a:solidFill>
                <a:latin typeface="Times New Roman Cyr" pitchFamily="18" charset="-52"/>
              </a:rPr>
              <a:t>(расходы больше доходов)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6011843" y="4076801"/>
            <a:ext cx="3176531" cy="6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82" tIns="47891" rIns="95782" bIns="47891">
            <a:spAutoFit/>
          </a:bodyPr>
          <a:lstStyle/>
          <a:p>
            <a:pPr algn="ctr"/>
            <a:r>
              <a:rPr lang="ru-RU" b="0" dirty="0" err="1">
                <a:solidFill>
                  <a:srgbClr val="800000"/>
                </a:solidFill>
                <a:latin typeface="Times New Roman Cyr" pitchFamily="18" charset="-52"/>
              </a:rPr>
              <a:t>Профицит</a:t>
            </a:r>
            <a:endParaRPr lang="ru-RU" b="0" dirty="0">
              <a:solidFill>
                <a:srgbClr val="800000"/>
              </a:solidFill>
              <a:latin typeface="Times New Roman Cyr" pitchFamily="18" charset="-52"/>
            </a:endParaRPr>
          </a:p>
          <a:p>
            <a:pPr algn="ctr"/>
            <a:r>
              <a:rPr lang="ru-RU" b="0" dirty="0">
                <a:solidFill>
                  <a:srgbClr val="800000"/>
                </a:solidFill>
                <a:latin typeface="Times New Roman Cyr" pitchFamily="18" charset="-52"/>
              </a:rPr>
              <a:t>(доходы больше расходов)</a:t>
            </a: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916160" y="3882460"/>
            <a:ext cx="4055269" cy="0"/>
          </a:xfrm>
          <a:prstGeom prst="line">
            <a:avLst/>
          </a:prstGeom>
          <a:noFill/>
          <a:ln w="38100">
            <a:solidFill>
              <a:srgbClr val="E1C0BD"/>
            </a:solidFill>
            <a:round/>
            <a:headEnd/>
            <a:tailEnd/>
          </a:ln>
        </p:spPr>
        <p:txBody>
          <a:bodyPr lIns="95782" tIns="47891" rIns="95782" bIns="47891"/>
          <a:lstStyle/>
          <a:p>
            <a:endParaRPr lang="ru-RU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5614778" y="3947240"/>
            <a:ext cx="4056988" cy="0"/>
          </a:xfrm>
          <a:prstGeom prst="line">
            <a:avLst/>
          </a:prstGeom>
          <a:noFill/>
          <a:ln w="38100">
            <a:solidFill>
              <a:srgbClr val="7D9EC5"/>
            </a:solidFill>
            <a:round/>
            <a:headEnd/>
            <a:tailEnd/>
          </a:ln>
        </p:spPr>
        <p:txBody>
          <a:bodyPr lIns="95782" tIns="47891" rIns="95782" bIns="47891"/>
          <a:lstStyle/>
          <a:p>
            <a:endParaRPr lang="ru-RU"/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>
            <a:off x="750538" y="4800236"/>
            <a:ext cx="3900487" cy="1368425"/>
          </a:xfrm>
          <a:prstGeom prst="flowChartAlternateProcess">
            <a:avLst/>
          </a:prstGeom>
          <a:solidFill>
            <a:srgbClr val="E1C0BD"/>
          </a:solidFill>
          <a:ln w="9525">
            <a:solidFill>
              <a:srgbClr val="E1C0BD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</a:t>
            </a:r>
          </a:p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принимается решение об источниках </a:t>
            </a:r>
          </a:p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покрытия дефицита (например, </a:t>
            </a:r>
            <a:r>
              <a:rPr lang="ru-RU" sz="15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использо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5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вать</a:t>
            </a:r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имеющиеся накопления, остатки </a:t>
            </a:r>
          </a:p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средств на счёте бюджета, взять в долг</a:t>
            </a:r>
            <a:r>
              <a:rPr lang="ru-RU" sz="1500" dirty="0">
                <a:solidFill>
                  <a:srgbClr val="800000"/>
                </a:solidFill>
                <a:latin typeface="Times New Roman Cyr" pitchFamily="18" charset="-52"/>
              </a:rPr>
              <a:t>).</a:t>
            </a:r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5548600" y="4854162"/>
            <a:ext cx="4134379" cy="1368425"/>
          </a:xfrm>
          <a:prstGeom prst="flowChartAlternateProcess">
            <a:avLst/>
          </a:prstGeom>
          <a:solidFill>
            <a:srgbClr val="7D9EC5"/>
          </a:solidFill>
          <a:ln w="9525">
            <a:solidFill>
              <a:srgbClr val="7D9EC5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</a:t>
            </a:r>
          </a:p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принимается решение, как их использовать</a:t>
            </a:r>
          </a:p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(например, накапливать резервы, остатки</a:t>
            </a:r>
          </a:p>
          <a:p>
            <a:pPr algn="ctr"/>
            <a:r>
              <a:rPr lang="ru-RU" sz="1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средств на счёте бюджета, погашать долг).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134950"/>
            <a:ext cx="9458854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" y="992154"/>
            <a:ext cx="9905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73151" y="266701"/>
            <a:ext cx="7776898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73151" y="266701"/>
            <a:ext cx="7776898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25810" y="276542"/>
            <a:ext cx="6471577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Основные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бюджетной и налоговой политики </a:t>
            </a:r>
            <a:r>
              <a:rPr lang="ru-RU" sz="2000" b="1" dirty="0" err="1" smtClean="0">
                <a:solidFill>
                  <a:schemeClr val="tx1"/>
                </a:solidFill>
                <a:effectLst/>
              </a:rPr>
              <a:t>Грузиновского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сельского поселения </a:t>
            </a:r>
            <a:r>
              <a:rPr lang="ru-RU" sz="2000" b="1" dirty="0" smtClean="0">
                <a:solidFill>
                  <a:schemeClr val="tx1"/>
                </a:solidFill>
              </a:rPr>
              <a:t>Морозовского района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на 2024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 и плановый период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2025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2026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годов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0401" y="1752600"/>
            <a:ext cx="8506776" cy="472440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42951" y="1752600"/>
            <a:ext cx="8424226" cy="478663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908050" y="1981201"/>
            <a:ext cx="8089900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сбалансированности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5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25" dirty="0" err="1" smtClean="0">
                <a:latin typeface="Times New Roman" pitchFamily="18" charset="0"/>
                <a:cs typeface="Times New Roman" pitchFamily="18" charset="0"/>
              </a:rPr>
              <a:t>Грузиновского</a:t>
            </a:r>
            <a:r>
              <a:rPr lang="ru-RU" sz="20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5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spc="-1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z="20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9563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7146" y="260648"/>
            <a:ext cx="9458854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28052" y="149302"/>
            <a:ext cx="7776898" cy="759418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128052" y="149302"/>
            <a:ext cx="7776898" cy="759418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36576" y="260648"/>
            <a:ext cx="774938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 algn="ctr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 err="1" smtClean="0">
                <a:solidFill>
                  <a:schemeClr val="bg1"/>
                </a:solidFill>
                <a:effectLst/>
              </a:rPr>
              <a:t>Грузиновского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>
                <a:solidFill>
                  <a:schemeClr val="bg1"/>
                </a:solidFill>
                <a:effectLst/>
              </a:rPr>
              <a:t>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sz="1800" b="1" spc="-5" dirty="0">
                <a:solidFill>
                  <a:schemeClr val="bg1"/>
                </a:solidFill>
                <a:effectLst/>
              </a:rPr>
              <a:t>20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24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202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6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8014296"/>
              </p:ext>
            </p:extLst>
          </p:nvPr>
        </p:nvGraphicFramePr>
        <p:xfrm>
          <a:off x="200472" y="1268758"/>
          <a:ext cx="9433047" cy="5491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0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0889">
                  <a:extLst>
                    <a:ext uri="{9D8B030D-6E8A-4147-A177-3AD203B41FA5}">
                      <a16:colId xmlns:a16="http://schemas.microsoft.com/office/drawing/2014/main" xmlns="" val="913310768"/>
                    </a:ext>
                  </a:extLst>
                </a:gridCol>
                <a:gridCol w="1544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1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64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Код классификации доходов бюджетов 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Наименование доходов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Сумма (руб.)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2024 </a:t>
                      </a:r>
                      <a:r>
                        <a:rPr lang="ru-RU" sz="1000" u="none" strike="noStrike" dirty="0"/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2025 </a:t>
                      </a:r>
                      <a:r>
                        <a:rPr lang="ru-RU" sz="1000" u="none" strike="noStrike" dirty="0"/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/>
                        <a:t>2026 </a:t>
                      </a:r>
                      <a:r>
                        <a:rPr lang="ru-RU" sz="1000" u="none" strike="noStrike" dirty="0"/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5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1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000 1 00 00000 00 0000 000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НАЛОГОВЫЕ И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6 946 700,00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7 095</a:t>
                      </a:r>
                      <a:r>
                        <a:rPr lang="ru-RU" sz="1000" u="none" strike="noStrike" baseline="0" dirty="0" smtClean="0"/>
                        <a:t> 5</a:t>
                      </a:r>
                      <a:r>
                        <a:rPr lang="ru-RU" sz="1000" u="none" strike="noStrike" dirty="0" smtClean="0"/>
                        <a:t>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7 146 200,00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43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000 1 01 00000 00 0000 000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НАЛОГИ НА ПРИБЫЛЬ, ДОХОДЫ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212 600,00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334 900,00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358 000,00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94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000 1 05 00000 00 0000 000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НАЛОГИ НА СОВОКУПНЫЙ ДОХОД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637</a:t>
                      </a:r>
                      <a:r>
                        <a:rPr lang="ru-RU" sz="1000" u="none" strike="noStrike" baseline="0" dirty="0" smtClean="0"/>
                        <a:t> 6</a:t>
                      </a:r>
                      <a:r>
                        <a:rPr lang="ru-RU" sz="1000" u="none" strike="noStrike" dirty="0" smtClean="0"/>
                        <a:t>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663 100,00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689 700,00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0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000 1 06 00000 00 0000 000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НАЛОГИ НА ИМУЩЕСТВО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6 071 900,00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6 071 900,00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6 071 900,00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386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000 1 11 00000 00 0000 000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10 300,00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10 700,00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11 100,00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386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000 1 13 00000 00 0000 000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ДОХОДЫ ОТ ОКАЗАНИЯ ПЛАТНЫХ УСЛУГ И КОМПЕНСАЦИИ ЗАТРАТ ГОСУДАРСТВА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13 800,00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14 400,00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15 </a:t>
                      </a:r>
                      <a:r>
                        <a:rPr lang="ru-RU" sz="1000" u="none" strike="noStrike" dirty="0"/>
                        <a:t>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386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000 1 </a:t>
                      </a:r>
                      <a:r>
                        <a:rPr lang="ru-RU" sz="1000" u="none" strike="noStrike" dirty="0" smtClean="0"/>
                        <a:t>16 </a:t>
                      </a:r>
                      <a:r>
                        <a:rPr lang="ru-RU" sz="1000" u="none" strike="noStrike" dirty="0"/>
                        <a:t>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ШТРАФЫ, САНКЦИИ, ВОЗМЕЩЕНИЕ</a:t>
                      </a:r>
                      <a:r>
                        <a:rPr lang="ru-RU" sz="1000" u="none" strike="noStrike" baseline="0" dirty="0" smtClean="0"/>
                        <a:t> УЩЕРБА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03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000 2 00 00000 00 0000 000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БЕЗВОЗМЕЗДНЫЕ ПОСТУПЛЕНИЯ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7 383 000,00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5 575 300,00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5 47 400,00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/>
                        <a:t>Всего: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/>
                        <a:t>14 329 700,00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/>
                        <a:t>12 670 800,00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/>
                        <a:t>12 193 600,00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995814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15033</TotalTime>
  <Words>1346</Words>
  <Application>Microsoft Office PowerPoint</Application>
  <PresentationFormat>Лист A4 (210x297 мм)</PresentationFormat>
  <Paragraphs>422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Бюджет для</vt:lpstr>
      <vt:lpstr>БЮДЖЕТНЫЙ ПРОЦЕСС</vt:lpstr>
      <vt:lpstr>Бюджет  и сбалансированность бюджета</vt:lpstr>
      <vt:lpstr>   ДОХОДЫ БЮДЖЕТА</vt:lpstr>
      <vt:lpstr>Слайд 5</vt:lpstr>
      <vt:lpstr>Слайд 6</vt:lpstr>
      <vt:lpstr>Слайд 7</vt:lpstr>
      <vt:lpstr>Основные направления бюджетной и налоговой политики Грузиновского сельского поселения Морозовского района на 2024 год и плановый период 2025 и 2026 годов </vt:lpstr>
      <vt:lpstr>Доходы  бюджета  Грузиновского  сельского  поселения в 2024 - 2026 годах,  руб.</vt:lpstr>
      <vt:lpstr>Слайд 10</vt:lpstr>
      <vt:lpstr>Слайд 11</vt:lpstr>
      <vt:lpstr> Сведения о верхнем пределе муниципального долга Грузиновского сельского поселения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Пользователь</cp:lastModifiedBy>
  <cp:revision>1646</cp:revision>
  <cp:lastPrinted>2021-11-16T10:29:17Z</cp:lastPrinted>
  <dcterms:created xsi:type="dcterms:W3CDTF">2017-03-10T15:25:40Z</dcterms:created>
  <dcterms:modified xsi:type="dcterms:W3CDTF">2024-01-29T12:52:26Z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