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9" r:id="rId3"/>
    <p:sldMasterId id="2147483714" r:id="rId4"/>
    <p:sldMasterId id="2147483727" r:id="rId5"/>
    <p:sldMasterId id="2147483739" r:id="rId6"/>
  </p:sldMasterIdLst>
  <p:sldIdLst>
    <p:sldId id="276" r:id="rId7"/>
    <p:sldId id="258" r:id="rId8"/>
    <p:sldId id="264" r:id="rId9"/>
    <p:sldId id="265" r:id="rId10"/>
    <p:sldId id="272" r:id="rId11"/>
    <p:sldId id="273" r:id="rId12"/>
    <p:sldId id="266" r:id="rId13"/>
    <p:sldId id="267" r:id="rId14"/>
    <p:sldId id="269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65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69121220958488E-2"/>
          <c:y val="9.3366207368465015E-2"/>
          <c:w val="0.64505978419364252"/>
          <c:h val="0.877806336463643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НДФЛ </c:v>
                </c:pt>
                <c:pt idx="1">
                  <c:v>ЕСХН 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Гос. Пошлина</c:v>
                </c:pt>
                <c:pt idx="5">
                  <c:v>Арендная плата за ЗУ</c:v>
                </c:pt>
                <c:pt idx="6">
                  <c:v>Арендная плата за имущество</c:v>
                </c:pt>
                <c:pt idx="7">
                  <c:v>Продажа ЗУ</c:v>
                </c:pt>
                <c:pt idx="8">
                  <c:v>Штрафы</c:v>
                </c:pt>
                <c:pt idx="9">
                  <c:v>Дотации </c:v>
                </c:pt>
                <c:pt idx="10">
                  <c:v>Субвенции</c:v>
                </c:pt>
                <c:pt idx="11">
                  <c:v>Межбюдетные трансферты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138.4</c:v>
                </c:pt>
                <c:pt idx="1">
                  <c:v>444.1</c:v>
                </c:pt>
                <c:pt idx="2">
                  <c:v>64.900000000000006</c:v>
                </c:pt>
                <c:pt idx="3">
                  <c:v>1678.3</c:v>
                </c:pt>
                <c:pt idx="4">
                  <c:v>2.4</c:v>
                </c:pt>
                <c:pt idx="5">
                  <c:v>2014.3</c:v>
                </c:pt>
                <c:pt idx="6">
                  <c:v>63</c:v>
                </c:pt>
                <c:pt idx="7">
                  <c:v>1084.2</c:v>
                </c:pt>
                <c:pt idx="8">
                  <c:v>17.899999999999999</c:v>
                </c:pt>
                <c:pt idx="9">
                  <c:v>124.2</c:v>
                </c:pt>
                <c:pt idx="10">
                  <c:v>69.5</c:v>
                </c:pt>
                <c:pt idx="11">
                  <c:v>5099.1000000000004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Дорожное хозяйство</c:v>
                </c:pt>
                <c:pt idx="3">
                  <c:v>Коммунальное хозяйство</c:v>
                </c:pt>
                <c:pt idx="4">
                  <c:v>Благоустройство</c:v>
                </c:pt>
                <c:pt idx="5">
                  <c:v>Культура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3357</c:v>
                </c:pt>
                <c:pt idx="1">
                  <c:v>69.3</c:v>
                </c:pt>
                <c:pt idx="2">
                  <c:v>1941.1</c:v>
                </c:pt>
                <c:pt idx="3">
                  <c:v>2015</c:v>
                </c:pt>
                <c:pt idx="4">
                  <c:v>392.9</c:v>
                </c:pt>
                <c:pt idx="5">
                  <c:v>2986.3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DE2E5-393E-4659-A9F0-74C49CA653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CAE882-9136-4A98-83C5-47F0AA0297BE}">
      <dgm:prSet custT="1"/>
      <dgm:spPr/>
      <dgm:t>
        <a:bodyPr/>
        <a:lstStyle/>
        <a:p>
          <a:pPr algn="ctr" rtl="0"/>
          <a:r>
            <a:rPr lang="ru-RU" sz="3200" dirty="0" smtClean="0"/>
            <a:t>Подготовлен на основании Решения Собрания депутатов </a:t>
          </a:r>
          <a:r>
            <a:rPr lang="ru-RU" sz="3200" dirty="0" err="1" smtClean="0"/>
            <a:t>Грузиновского</a:t>
          </a:r>
          <a:r>
            <a:rPr lang="ru-RU" sz="3200" dirty="0" smtClean="0"/>
            <a:t> сельского поселения  от 28 апреля 2018г. № 73</a:t>
          </a:r>
          <a:endParaRPr lang="ru-RU" sz="3200" dirty="0"/>
        </a:p>
      </dgm:t>
    </dgm:pt>
    <dgm:pt modelId="{E47E9F84-87B0-469D-A8FD-4558FFE44058}" type="parTrans" cxnId="{F487D1A2-14DF-4254-87E8-1E535A467161}">
      <dgm:prSet/>
      <dgm:spPr/>
      <dgm:t>
        <a:bodyPr/>
        <a:lstStyle/>
        <a:p>
          <a:endParaRPr lang="ru-RU"/>
        </a:p>
      </dgm:t>
    </dgm:pt>
    <dgm:pt modelId="{EF9EB9AF-118D-4E09-9D7C-F94C6F022C71}" type="sibTrans" cxnId="{F487D1A2-14DF-4254-87E8-1E535A467161}">
      <dgm:prSet/>
      <dgm:spPr/>
      <dgm:t>
        <a:bodyPr/>
        <a:lstStyle/>
        <a:p>
          <a:endParaRPr lang="ru-RU"/>
        </a:p>
      </dgm:t>
    </dgm:pt>
    <dgm:pt modelId="{5D0EDF69-C30F-4654-AF96-CC7A6EEA38C9}" type="pres">
      <dgm:prSet presAssocID="{E90DE2E5-393E-4659-A9F0-74C49CA653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DB3CB0-CC05-4612-B6FE-BBC2AEB14FC5}" type="pres">
      <dgm:prSet presAssocID="{F5CAE882-9136-4A98-83C5-47F0AA0297BE}" presName="parentText" presStyleLbl="node1" presStyleIdx="0" presStyleCnt="1" custScaleY="201040" custLinFactNeighborY="18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87D1A2-14DF-4254-87E8-1E535A467161}" srcId="{E90DE2E5-393E-4659-A9F0-74C49CA653A9}" destId="{F5CAE882-9136-4A98-83C5-47F0AA0297BE}" srcOrd="0" destOrd="0" parTransId="{E47E9F84-87B0-469D-A8FD-4558FFE44058}" sibTransId="{EF9EB9AF-118D-4E09-9D7C-F94C6F022C71}"/>
    <dgm:cxn modelId="{2117827E-5EB6-4E5D-A31B-FA47896F2719}" type="presOf" srcId="{F5CAE882-9136-4A98-83C5-47F0AA0297BE}" destId="{F8DB3CB0-CC05-4612-B6FE-BBC2AEB14FC5}" srcOrd="0" destOrd="0" presId="urn:microsoft.com/office/officeart/2005/8/layout/vList2"/>
    <dgm:cxn modelId="{1F86D277-E8A6-4E98-83F5-9913103B053C}" type="presOf" srcId="{E90DE2E5-393E-4659-A9F0-74C49CA653A9}" destId="{5D0EDF69-C30F-4654-AF96-CC7A6EEA38C9}" srcOrd="0" destOrd="0" presId="urn:microsoft.com/office/officeart/2005/8/layout/vList2"/>
    <dgm:cxn modelId="{20FF358E-872C-46A6-9253-0C7F2439BCE2}" type="presParOf" srcId="{5D0EDF69-C30F-4654-AF96-CC7A6EEA38C9}" destId="{F8DB3CB0-CC05-4612-B6FE-BBC2AEB14F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D7CAB1-7CC9-46E5-8C39-96EDC337EA4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C0899A-6FD2-4E28-B506-05521493C89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i="1" dirty="0" smtClean="0"/>
            <a:t>Доходы бюджета- поступающие в бюджет денежные средства.</a:t>
          </a:r>
          <a:endParaRPr lang="ru-RU" i="1" dirty="0"/>
        </a:p>
      </dgm:t>
    </dgm:pt>
    <dgm:pt modelId="{2D60820D-B393-4CFC-A133-4CE60CE748B0}" type="parTrans" cxnId="{185FF4CB-5C9A-4FB7-A892-517D61C7A487}">
      <dgm:prSet/>
      <dgm:spPr/>
      <dgm:t>
        <a:bodyPr/>
        <a:lstStyle/>
        <a:p>
          <a:endParaRPr lang="ru-RU"/>
        </a:p>
      </dgm:t>
    </dgm:pt>
    <dgm:pt modelId="{CE94D6A3-315F-4471-9BF7-75D4A3910B06}" type="sibTrans" cxnId="{185FF4CB-5C9A-4FB7-A892-517D61C7A487}">
      <dgm:prSet/>
      <dgm:spPr/>
      <dgm:t>
        <a:bodyPr/>
        <a:lstStyle/>
        <a:p>
          <a:endParaRPr lang="ru-RU"/>
        </a:p>
      </dgm:t>
    </dgm:pt>
    <dgm:pt modelId="{916F48F9-287B-44E6-AA3C-262459E7B1E7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2400" dirty="0" smtClean="0"/>
            <a:t>Налоговые доходы – поступления от уплаты федеральных, региональных и местных налогов</a:t>
          </a:r>
          <a:endParaRPr lang="ru-RU" sz="2400" dirty="0"/>
        </a:p>
      </dgm:t>
    </dgm:pt>
    <dgm:pt modelId="{098F240F-5488-412F-86C6-81EC8E9B3005}" type="parTrans" cxnId="{8B71BDBD-A224-4FBD-BA9F-1D58E8D76080}">
      <dgm:prSet/>
      <dgm:spPr/>
      <dgm:t>
        <a:bodyPr/>
        <a:lstStyle/>
        <a:p>
          <a:endParaRPr lang="ru-RU"/>
        </a:p>
      </dgm:t>
    </dgm:pt>
    <dgm:pt modelId="{2BDB16EF-9C76-4894-9A9B-23EE2C2DF260}" type="sibTrans" cxnId="{8B71BDBD-A224-4FBD-BA9F-1D58E8D76080}">
      <dgm:prSet/>
      <dgm:spPr/>
      <dgm:t>
        <a:bodyPr/>
        <a:lstStyle/>
        <a:p>
          <a:endParaRPr lang="ru-RU"/>
        </a:p>
      </dgm:t>
    </dgm:pt>
    <dgm:pt modelId="{5C561C80-3C6C-4595-AC37-5D2F08D0B929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400" dirty="0" smtClean="0"/>
            <a:t>Неналоговые доходы – поступления от использования имущества, штрафы, иные неналоговые поступления.</a:t>
          </a:r>
          <a:endParaRPr lang="ru-RU" sz="2400" dirty="0"/>
        </a:p>
      </dgm:t>
    </dgm:pt>
    <dgm:pt modelId="{84910199-02F0-4D7C-90CA-9D7B1E812256}" type="parTrans" cxnId="{3D28B2C5-58CA-4B93-BA55-78A2084C5DA4}">
      <dgm:prSet/>
      <dgm:spPr/>
      <dgm:t>
        <a:bodyPr/>
        <a:lstStyle/>
        <a:p>
          <a:endParaRPr lang="ru-RU"/>
        </a:p>
      </dgm:t>
    </dgm:pt>
    <dgm:pt modelId="{7DEF903D-A450-4970-9372-BA261E855004}" type="sibTrans" cxnId="{3D28B2C5-58CA-4B93-BA55-78A2084C5DA4}">
      <dgm:prSet/>
      <dgm:spPr/>
      <dgm:t>
        <a:bodyPr/>
        <a:lstStyle/>
        <a:p>
          <a:endParaRPr lang="ru-RU"/>
        </a:p>
      </dgm:t>
    </dgm:pt>
    <dgm:pt modelId="{441932E0-4B5C-4036-81F3-F87FE668CB82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400" dirty="0" smtClean="0"/>
            <a:t>Безвозмездные поступления – поступления из других бюджетов бюджетной системы Российской Федерации.</a:t>
          </a:r>
          <a:endParaRPr lang="ru-RU" sz="2400" dirty="0"/>
        </a:p>
      </dgm:t>
    </dgm:pt>
    <dgm:pt modelId="{02FAC43D-FA21-4A07-B45C-7AAFC47F0EA6}" type="parTrans" cxnId="{AE109A85-57BE-4D38-9BC6-082BFA6761BC}">
      <dgm:prSet/>
      <dgm:spPr/>
      <dgm:t>
        <a:bodyPr/>
        <a:lstStyle/>
        <a:p>
          <a:endParaRPr lang="ru-RU"/>
        </a:p>
      </dgm:t>
    </dgm:pt>
    <dgm:pt modelId="{CE4F51A1-8088-4786-9778-CBB8C3CE4F17}" type="sibTrans" cxnId="{AE109A85-57BE-4D38-9BC6-082BFA6761BC}">
      <dgm:prSet/>
      <dgm:spPr/>
      <dgm:t>
        <a:bodyPr/>
        <a:lstStyle/>
        <a:p>
          <a:endParaRPr lang="ru-RU"/>
        </a:p>
      </dgm:t>
    </dgm:pt>
    <dgm:pt modelId="{1735C2C3-1391-4CA4-9F4A-546CCC6B37AF}" type="pres">
      <dgm:prSet presAssocID="{D4D7CAB1-7CC9-46E5-8C39-96EDC337EA4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02C027-AAAE-4316-85DD-817EB9E53F79}" type="pres">
      <dgm:prSet presAssocID="{CDC0899A-6FD2-4E28-B506-05521493C89A}" presName="roof" presStyleLbl="dkBgShp" presStyleIdx="0" presStyleCnt="2" custLinFactNeighborX="-749" custLinFactNeighborY="-3197"/>
      <dgm:spPr/>
      <dgm:t>
        <a:bodyPr/>
        <a:lstStyle/>
        <a:p>
          <a:endParaRPr lang="ru-RU"/>
        </a:p>
      </dgm:t>
    </dgm:pt>
    <dgm:pt modelId="{0B7172F7-237C-403E-9920-2AD842C97288}" type="pres">
      <dgm:prSet presAssocID="{CDC0899A-6FD2-4E28-B506-05521493C89A}" presName="pillars" presStyleCnt="0"/>
      <dgm:spPr/>
    </dgm:pt>
    <dgm:pt modelId="{9FF89438-B6E4-427B-AC2C-9BF17373C178}" type="pres">
      <dgm:prSet presAssocID="{CDC0899A-6FD2-4E28-B506-05521493C89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A19A7-4491-4E35-9C1C-7114A76F090F}" type="pres">
      <dgm:prSet presAssocID="{5C561C80-3C6C-4595-AC37-5D2F08D0B92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6F284-A32C-46CC-8A38-84F7EED4F920}" type="pres">
      <dgm:prSet presAssocID="{441932E0-4B5C-4036-81F3-F87FE668CB8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46DEF-C62D-4BE0-84DC-02A4051A82DB}" type="pres">
      <dgm:prSet presAssocID="{CDC0899A-6FD2-4E28-B506-05521493C89A}" presName="base" presStyleLbl="dkBgShp" presStyleIdx="1" presStyleCnt="2"/>
      <dgm:spPr/>
    </dgm:pt>
  </dgm:ptLst>
  <dgm:cxnLst>
    <dgm:cxn modelId="{E96DD09C-FCB4-47B1-9F64-1BC92161EDDA}" type="presOf" srcId="{CDC0899A-6FD2-4E28-B506-05521493C89A}" destId="{0902C027-AAAE-4316-85DD-817EB9E53F79}" srcOrd="0" destOrd="0" presId="urn:microsoft.com/office/officeart/2005/8/layout/hList3"/>
    <dgm:cxn modelId="{FE1315F0-8944-43DF-8D75-D3EA7056B554}" type="presOf" srcId="{D4D7CAB1-7CC9-46E5-8C39-96EDC337EA45}" destId="{1735C2C3-1391-4CA4-9F4A-546CCC6B37AF}" srcOrd="0" destOrd="0" presId="urn:microsoft.com/office/officeart/2005/8/layout/hList3"/>
    <dgm:cxn modelId="{8B71BDBD-A224-4FBD-BA9F-1D58E8D76080}" srcId="{CDC0899A-6FD2-4E28-B506-05521493C89A}" destId="{916F48F9-287B-44E6-AA3C-262459E7B1E7}" srcOrd="0" destOrd="0" parTransId="{098F240F-5488-412F-86C6-81EC8E9B3005}" sibTransId="{2BDB16EF-9C76-4894-9A9B-23EE2C2DF260}"/>
    <dgm:cxn modelId="{185FF4CB-5C9A-4FB7-A892-517D61C7A487}" srcId="{D4D7CAB1-7CC9-46E5-8C39-96EDC337EA45}" destId="{CDC0899A-6FD2-4E28-B506-05521493C89A}" srcOrd="0" destOrd="0" parTransId="{2D60820D-B393-4CFC-A133-4CE60CE748B0}" sibTransId="{CE94D6A3-315F-4471-9BF7-75D4A3910B06}"/>
    <dgm:cxn modelId="{290FB16B-AF79-4BF6-9830-97132C4FBBFC}" type="presOf" srcId="{916F48F9-287B-44E6-AA3C-262459E7B1E7}" destId="{9FF89438-B6E4-427B-AC2C-9BF17373C178}" srcOrd="0" destOrd="0" presId="urn:microsoft.com/office/officeart/2005/8/layout/hList3"/>
    <dgm:cxn modelId="{ACE8FDBE-A728-4EA2-AD08-4DBA6A3C164A}" type="presOf" srcId="{5C561C80-3C6C-4595-AC37-5D2F08D0B929}" destId="{844A19A7-4491-4E35-9C1C-7114A76F090F}" srcOrd="0" destOrd="0" presId="urn:microsoft.com/office/officeart/2005/8/layout/hList3"/>
    <dgm:cxn modelId="{3D28B2C5-58CA-4B93-BA55-78A2084C5DA4}" srcId="{CDC0899A-6FD2-4E28-B506-05521493C89A}" destId="{5C561C80-3C6C-4595-AC37-5D2F08D0B929}" srcOrd="1" destOrd="0" parTransId="{84910199-02F0-4D7C-90CA-9D7B1E812256}" sibTransId="{7DEF903D-A450-4970-9372-BA261E855004}"/>
    <dgm:cxn modelId="{956795FF-50AB-4383-B398-218C3D1EEBE4}" type="presOf" srcId="{441932E0-4B5C-4036-81F3-F87FE668CB82}" destId="{C9B6F284-A32C-46CC-8A38-84F7EED4F920}" srcOrd="0" destOrd="0" presId="urn:microsoft.com/office/officeart/2005/8/layout/hList3"/>
    <dgm:cxn modelId="{AE109A85-57BE-4D38-9BC6-082BFA6761BC}" srcId="{CDC0899A-6FD2-4E28-B506-05521493C89A}" destId="{441932E0-4B5C-4036-81F3-F87FE668CB82}" srcOrd="2" destOrd="0" parTransId="{02FAC43D-FA21-4A07-B45C-7AAFC47F0EA6}" sibTransId="{CE4F51A1-8088-4786-9778-CBB8C3CE4F17}"/>
    <dgm:cxn modelId="{88AC1A36-CE75-4559-BC1A-A87B0CE1500D}" type="presParOf" srcId="{1735C2C3-1391-4CA4-9F4A-546CCC6B37AF}" destId="{0902C027-AAAE-4316-85DD-817EB9E53F79}" srcOrd="0" destOrd="0" presId="urn:microsoft.com/office/officeart/2005/8/layout/hList3"/>
    <dgm:cxn modelId="{726D73B3-8863-4D89-94C4-359619EC90A4}" type="presParOf" srcId="{1735C2C3-1391-4CA4-9F4A-546CCC6B37AF}" destId="{0B7172F7-237C-403E-9920-2AD842C97288}" srcOrd="1" destOrd="0" presId="urn:microsoft.com/office/officeart/2005/8/layout/hList3"/>
    <dgm:cxn modelId="{74D86B06-DB27-40A2-B677-CEC5AD4BFD2F}" type="presParOf" srcId="{0B7172F7-237C-403E-9920-2AD842C97288}" destId="{9FF89438-B6E4-427B-AC2C-9BF17373C178}" srcOrd="0" destOrd="0" presId="urn:microsoft.com/office/officeart/2005/8/layout/hList3"/>
    <dgm:cxn modelId="{8AFECBFB-E401-4415-9406-CBC4123F654F}" type="presParOf" srcId="{0B7172F7-237C-403E-9920-2AD842C97288}" destId="{844A19A7-4491-4E35-9C1C-7114A76F090F}" srcOrd="1" destOrd="0" presId="urn:microsoft.com/office/officeart/2005/8/layout/hList3"/>
    <dgm:cxn modelId="{A0FD636B-8888-4BBA-84A0-A4DDE6B6BBA8}" type="presParOf" srcId="{0B7172F7-237C-403E-9920-2AD842C97288}" destId="{C9B6F284-A32C-46CC-8A38-84F7EED4F920}" srcOrd="2" destOrd="0" presId="urn:microsoft.com/office/officeart/2005/8/layout/hList3"/>
    <dgm:cxn modelId="{D83A7807-F0BA-4836-8861-0627C69195D4}" type="presParOf" srcId="{1735C2C3-1391-4CA4-9F4A-546CCC6B37AF}" destId="{E2E46DEF-C62D-4BE0-84DC-02A4051A82D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B3CB0-CC05-4612-B6FE-BBC2AEB14FC5}">
      <dsp:nvSpPr>
        <dsp:cNvPr id="0" name=""/>
        <dsp:cNvSpPr/>
      </dsp:nvSpPr>
      <dsp:spPr>
        <a:xfrm>
          <a:off x="0" y="144020"/>
          <a:ext cx="8640960" cy="3592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Подготовлен на основании Решения Собрания депутатов </a:t>
          </a:r>
          <a:r>
            <a:rPr lang="ru-RU" sz="3200" kern="1200" dirty="0" err="1" smtClean="0"/>
            <a:t>Грузиновского</a:t>
          </a:r>
          <a:r>
            <a:rPr lang="ru-RU" sz="3200" kern="1200" dirty="0" smtClean="0"/>
            <a:t> сельского поселения  от 28 апреля 2018г. № 73</a:t>
          </a:r>
          <a:endParaRPr lang="ru-RU" sz="3200" kern="1200" dirty="0"/>
        </a:p>
      </dsp:txBody>
      <dsp:txXfrm>
        <a:off x="175393" y="319413"/>
        <a:ext cx="8290174" cy="3242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2C027-AAAE-4316-85DD-817EB9E53F79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i="1" kern="1200" dirty="0" smtClean="0"/>
            <a:t>Доходы бюджета- поступающие в бюджет денежные средства.</a:t>
          </a:r>
          <a:endParaRPr lang="ru-RU" sz="3800" i="1" kern="1200" dirty="0"/>
        </a:p>
      </dsp:txBody>
      <dsp:txXfrm>
        <a:off x="0" y="0"/>
        <a:ext cx="8229600" cy="1357788"/>
      </dsp:txXfrm>
    </dsp:sp>
    <dsp:sp modelId="{9FF89438-B6E4-427B-AC2C-9BF17373C178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Налоговые доходы – поступления от уплаты федеральных, региональных и местных налогов</a:t>
          </a:r>
          <a:endParaRPr lang="ru-RU" sz="2400" kern="1200" dirty="0"/>
        </a:p>
      </dsp:txBody>
      <dsp:txXfrm>
        <a:off x="4018" y="1357788"/>
        <a:ext cx="2740521" cy="2851356"/>
      </dsp:txXfrm>
    </dsp:sp>
    <dsp:sp modelId="{844A19A7-4491-4E35-9C1C-7114A76F090F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Неналоговые доходы – поступления от использования имущества, штрафы, иные неналоговые поступления.</a:t>
          </a:r>
          <a:endParaRPr lang="ru-RU" sz="2400" kern="1200" dirty="0"/>
        </a:p>
      </dsp:txBody>
      <dsp:txXfrm>
        <a:off x="2744539" y="1357788"/>
        <a:ext cx="2740521" cy="2851356"/>
      </dsp:txXfrm>
    </dsp:sp>
    <dsp:sp modelId="{C9B6F284-A32C-46CC-8A38-84F7EED4F920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Безвозмездные поступления – поступления из других бюджетов бюджетной системы Российской Федерации.</a:t>
          </a:r>
          <a:endParaRPr lang="ru-RU" sz="2400" kern="1200" dirty="0"/>
        </a:p>
      </dsp:txBody>
      <dsp:txXfrm>
        <a:off x="5485060" y="1357788"/>
        <a:ext cx="2740521" cy="2851356"/>
      </dsp:txXfrm>
    </dsp:sp>
    <dsp:sp modelId="{E2E46DEF-C62D-4BE0-84DC-02A4051A82DB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235" y="2130428"/>
            <a:ext cx="777153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0889" y="3886200"/>
            <a:ext cx="640222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863C0-68E6-449D-AB49-892F063D00A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39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74B95-2247-40D3-96C1-70F1F305F5D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24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604" y="4406903"/>
            <a:ext cx="77715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604" y="2906713"/>
            <a:ext cx="777152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2C149-FD76-4258-8156-8150A20AB97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7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965" y="1600203"/>
            <a:ext cx="40383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7107" y="1600203"/>
            <a:ext cx="403993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227FE-9E43-42B4-BC95-A68E8E6ECFB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69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963" y="1535113"/>
            <a:ext cx="40399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963" y="2174875"/>
            <a:ext cx="40399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525" y="1535113"/>
            <a:ext cx="40415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525" y="2174875"/>
            <a:ext cx="40415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EB41C-FF5B-4C37-93CF-BA257BADEAD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82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9E30-1F87-4C98-BB38-D07C4D342EC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15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7437-1F68-4A87-9C7A-BCA7CB2BF6C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97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63" y="273050"/>
            <a:ext cx="300899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3" y="273052"/>
            <a:ext cx="511197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963" y="1435102"/>
            <a:ext cx="300899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B0F37-57AB-4ADE-B9C3-3B57A920425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6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065" y="4800600"/>
            <a:ext cx="548513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3065" y="612775"/>
            <a:ext cx="548513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3065" y="5367338"/>
            <a:ext cx="548513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3D94-1FF3-4A99-881D-AE9712E0D46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39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BF951-DA1A-4573-A308-AB04217B7EF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920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915" y="274639"/>
            <a:ext cx="205712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963" y="274639"/>
            <a:ext cx="602115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0E66A-60BD-4876-B208-081374045B9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628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5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5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5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4852-E5B2-477F-9941-81F4E65F4CC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721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65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965" y="1600203"/>
            <a:ext cx="4038349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8A98-135D-45F0-BA05-72E5D62CFCF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126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6965" y="274639"/>
            <a:ext cx="8230073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4893-3D4C-4AC1-A251-CC3C317E12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46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235" y="2130426"/>
            <a:ext cx="777153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0889" y="3886200"/>
            <a:ext cx="640222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863C0-68E6-449D-AB49-892F063D00A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4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74B95-2247-40D3-96C1-70F1F305F5D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46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603" y="4406901"/>
            <a:ext cx="77715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603" y="2906713"/>
            <a:ext cx="777152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2C149-FD76-4258-8156-8150A20AB97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137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964" y="1600201"/>
            <a:ext cx="40383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7107" y="1600201"/>
            <a:ext cx="403993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227FE-9E43-42B4-BC95-A68E8E6ECFB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9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963" y="1535113"/>
            <a:ext cx="40399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963" y="2174875"/>
            <a:ext cx="40399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525" y="1535113"/>
            <a:ext cx="40415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525" y="2174875"/>
            <a:ext cx="40415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EB41C-FF5B-4C37-93CF-BA257BADEAD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590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9E30-1F87-4C98-BB38-D07C4D342EC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9857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7437-1F68-4A87-9C7A-BCA7CB2BF6C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790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63" y="273050"/>
            <a:ext cx="300899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63" y="273051"/>
            <a:ext cx="511197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963" y="1435101"/>
            <a:ext cx="300899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B0F37-57AB-4ADE-B9C3-3B57A920425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955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065" y="4800600"/>
            <a:ext cx="548513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3065" y="612775"/>
            <a:ext cx="548513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3065" y="5367338"/>
            <a:ext cx="548513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3D94-1FF3-4A99-881D-AE9712E0D46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037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BF951-DA1A-4573-A308-AB04217B7EF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852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914" y="274639"/>
            <a:ext cx="205712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963" y="274639"/>
            <a:ext cx="602115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0E66A-60BD-4876-B208-081374045B9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6259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4852-E5B2-477F-9941-81F4E65F4CC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9797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964" y="1600201"/>
            <a:ext cx="4038349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8A98-135D-45F0-BA05-72E5D62CFCF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0896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6964" y="274639"/>
            <a:ext cx="8230073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4893-3D4C-4AC1-A251-CC3C317E120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3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42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5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6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23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57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95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66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62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17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57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8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0188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0201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979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102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12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525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806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965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7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512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7762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740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3596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8201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474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380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0810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5174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2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9612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0940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973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94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9FF99"/>
            </a:gs>
            <a:gs pos="100000">
              <a:srgbClr val="FFFFCC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965" y="274638"/>
            <a:ext cx="823007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965" y="1600203"/>
            <a:ext cx="823007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965" y="6245225"/>
            <a:ext cx="21346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24" y="6245225"/>
            <a:ext cx="289515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437" y="6245225"/>
            <a:ext cx="21346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6EC97F-F678-484E-A584-91887968CAF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5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9FF99"/>
            </a:gs>
            <a:gs pos="100000">
              <a:srgbClr val="FFFFCC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964" y="274638"/>
            <a:ext cx="823007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964" y="1600201"/>
            <a:ext cx="823007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964" y="6245225"/>
            <a:ext cx="21346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24" y="6245225"/>
            <a:ext cx="289515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436" y="6245225"/>
            <a:ext cx="21346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6EC97F-F678-484E-A584-91887968CAFA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6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94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2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38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Отчет об исполнении бюджета для граждан </a:t>
            </a:r>
            <a:r>
              <a:rPr lang="ru-RU" dirty="0" err="1" smtClean="0">
                <a:solidFill>
                  <a:srgbClr val="002060"/>
                </a:solidFill>
              </a:rPr>
              <a:t>Грузиновского</a:t>
            </a:r>
            <a:r>
              <a:rPr lang="ru-RU" dirty="0" smtClean="0">
                <a:solidFill>
                  <a:srgbClr val="002060"/>
                </a:solidFill>
              </a:rPr>
              <a:t> сельского поселения за 2017г.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42213779"/>
              </p:ext>
            </p:extLst>
          </p:nvPr>
        </p:nvGraphicFramePr>
        <p:xfrm>
          <a:off x="179512" y="2708920"/>
          <a:ext cx="864096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4233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14523"/>
            <a:ext cx="8085584" cy="6467859"/>
          </a:xfrm>
          <a:scene3d>
            <a:camera prst="perspectiveAbove"/>
            <a:lightRig rig="twoPt" dir="t"/>
          </a:scene3d>
          <a:sp3d/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42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altLang="ru-RU" sz="1600" b="1" i="1" dirty="0" smtClean="0">
                <a:latin typeface="Times New Roman" pitchFamily="18" charset="0"/>
                <a:ea typeface="+mn-ea"/>
                <a:cs typeface="+mn-cs"/>
              </a:rPr>
              <a:t>Исполнение </a:t>
            </a:r>
            <a:r>
              <a:rPr lang="ru-RU" altLang="ru-RU" sz="1600" b="1" i="1" dirty="0">
                <a:latin typeface="Times New Roman" pitchFamily="18" charset="0"/>
                <a:ea typeface="+mn-ea"/>
                <a:cs typeface="+mn-cs"/>
              </a:rPr>
              <a:t>бюджета</a:t>
            </a:r>
            <a:r>
              <a:rPr lang="ru-RU" altLang="ru-RU" sz="1600" b="1" dirty="0"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начинается с момента утверждения решения о бюджете законодательным (представительным) органом муниципального образования и продолжается в течение финансового года.</a:t>
            </a:r>
            <a:b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endParaRPr lang="ru-RU" sz="1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>
                <a:solidFill>
                  <a:srgbClr val="000099"/>
                </a:solidFill>
                <a:latin typeface="Times New Roman" pitchFamily="18" charset="0"/>
              </a:rPr>
              <a:t>Исполнение бюджета по доходам</a:t>
            </a:r>
            <a:r>
              <a:rPr lang="ru-RU" altLang="ru-RU" sz="24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</a:rPr>
              <a:t>заключается в обеспечении полного и своевременного поступления в бюджет налогов, сборов, доходов от использования имущества и других обязательных платежей, в соответствии с утвержденным планом мобилизации доходов.</a:t>
            </a:r>
            <a:endParaRPr lang="ru-RU" altLang="ru-RU" sz="2400" dirty="0">
              <a:solidFill>
                <a:srgbClr val="000000"/>
              </a:solidFill>
              <a:latin typeface="Arial" charset="0"/>
            </a:endParaRPr>
          </a:p>
          <a:p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>
                <a:solidFill>
                  <a:srgbClr val="000099"/>
                </a:solidFill>
                <a:latin typeface="Times New Roman" pitchFamily="18" charset="0"/>
              </a:rPr>
              <a:t>Исполнение бюджета по расходам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</a:rPr>
              <a:t>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33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ChangeArrowheads="1"/>
          </p:cNvSpPr>
          <p:nvPr/>
        </p:nvSpPr>
        <p:spPr bwMode="auto">
          <a:xfrm>
            <a:off x="-25296" y="115888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Основные показатели исполнения бюджета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Грузиновского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за 2017 год</a:t>
            </a: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5076057" y="2133605"/>
            <a:ext cx="3512949" cy="338362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Грузиновского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10765,2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95536" y="2156017"/>
            <a:ext cx="3588786" cy="338437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Грузиновского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10800,3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91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Доходы бюджета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734877"/>
              </p:ext>
            </p:extLst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16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 dirty="0">
                  <a:solidFill>
                    <a:prstClr val="black"/>
                  </a:solidFill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197335" y="856414"/>
            <a:ext cx="2102159" cy="4776007"/>
          </a:xfrm>
          <a:prstGeom prst="flowChartAlternateProcess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450932" y="865071"/>
            <a:ext cx="1843212" cy="4796175"/>
          </a:xfrm>
          <a:prstGeom prst="flowChartAlternateProcess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605862" y="885239"/>
            <a:ext cx="1910302" cy="4776007"/>
          </a:xfrm>
          <a:prstGeom prst="flowChartAlternateProcess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>
              <a:solidFill>
                <a:prstClr val="black"/>
              </a:solidFill>
            </a:endParaRPr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761135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prstClr val="black"/>
                </a:solidFill>
                <a:latin typeface="Times New Roman" pitchFamily="18" charset="0"/>
              </a:rPr>
              <a:t>Дотации </a:t>
            </a:r>
            <a:endParaRPr lang="ru-RU" altLang="ru-RU" b="1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solidFill>
                  <a:prstClr val="black"/>
                </a:solidFill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prstClr val="black"/>
                </a:solidFill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solidFill>
                  <a:prstClr val="black"/>
                </a:solidFill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»</a:t>
            </a:r>
            <a:r>
              <a:rPr lang="en-US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 - 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prstClr val="black"/>
                </a:solidFill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>
                <a:solidFill>
                  <a:prstClr val="black"/>
                </a:solidFill>
                <a:latin typeface="Times New Roman" pitchFamily="18" charset="0"/>
              </a:rPr>
              <a:t>(от лат. «</a:t>
            </a:r>
            <a:r>
              <a:rPr lang="en-US" altLang="ru-RU" sz="1400" b="1" i="1">
                <a:solidFill>
                  <a:prstClr val="black"/>
                </a:solidFill>
                <a:latin typeface="Times New Roman" pitchFamily="18" charset="0"/>
              </a:rPr>
              <a:t>Subsiduim</a:t>
            </a:r>
            <a:r>
              <a:rPr lang="ru-RU" altLang="ru-RU" sz="1400" b="1" i="1">
                <a:solidFill>
                  <a:prstClr val="black"/>
                </a:solidFill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>
                <a:solidFill>
                  <a:prstClr val="black"/>
                </a:solidFill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659563" y="856414"/>
            <a:ext cx="2112489" cy="4804831"/>
          </a:xfrm>
          <a:prstGeom prst="flowChartAlternateProcess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prstClr val="black"/>
                </a:solidFill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>
                <a:solidFill>
                  <a:prstClr val="black"/>
                </a:solidFill>
              </a:rPr>
              <a:t> 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solidFill>
                  <a:prstClr val="black"/>
                </a:solidFill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solidFill>
                  <a:prstClr val="black"/>
                </a:solidFill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solidFill>
                  <a:prstClr val="black"/>
                </a:solidFill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solidFill>
                  <a:prstClr val="black"/>
                </a:solidFill>
                <a:latin typeface="Times New Roman" pitchFamily="18" charset="0"/>
              </a:rPr>
              <a:t>)</a:t>
            </a:r>
            <a:r>
              <a:rPr lang="ru-RU" altLang="ru-RU" sz="1400" b="1" dirty="0">
                <a:solidFill>
                  <a:prstClr val="black"/>
                </a:solidFill>
              </a:rPr>
              <a:t> </a:t>
            </a:r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1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 бюджета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208374"/>
              </p:ext>
            </p:extLst>
          </p:nvPr>
        </p:nvGraphicFramePr>
        <p:xfrm>
          <a:off x="395536" y="1124744"/>
          <a:ext cx="8229600" cy="552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65618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бюджета – выплачиваемые из бюджета денежные средства, за исключением средств, являющихся источниками финансирования дефицита бюджета.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42850">
                <a:tc>
                  <a:txBody>
                    <a:bodyPr/>
                    <a:lstStyle/>
                    <a:p>
                      <a:r>
                        <a:rPr lang="ru-RU" dirty="0" smtClean="0"/>
                        <a:t> - Национальная оборона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- Дорожное хозяйство (дорожные фонды)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- Коммунальное хозяйство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- Благоустройство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92938">
                <a:tc>
                  <a:txBody>
                    <a:bodyPr/>
                    <a:lstStyle/>
                    <a:p>
                      <a:r>
                        <a:rPr lang="ru-RU" dirty="0" smtClean="0"/>
                        <a:t> - Культура, кинематография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091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доходов бюджета </a:t>
            </a:r>
            <a:r>
              <a:rPr lang="ru-RU" dirty="0" err="1" smtClean="0"/>
              <a:t>Грузиновского</a:t>
            </a:r>
            <a:r>
              <a:rPr lang="ru-RU" dirty="0" smtClean="0"/>
              <a:t> сельского поселения в 2017г.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053143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22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расходов бюджета </a:t>
            </a:r>
            <a:r>
              <a:rPr lang="ru-RU" dirty="0" err="1" smtClean="0"/>
              <a:t>Грузиновсокого</a:t>
            </a:r>
            <a:r>
              <a:rPr lang="ru-RU" dirty="0" smtClean="0"/>
              <a:t> сельского поселения в 2017г.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701728"/>
              </p:ext>
            </p:extLst>
          </p:nvPr>
        </p:nvGraphicFramePr>
        <p:xfrm>
          <a:off x="457200" y="1844675"/>
          <a:ext cx="8229600" cy="428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840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3000" r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197650" y="2636840"/>
            <a:ext cx="8568447" cy="34163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indent="542925">
              <a:defRPr sz="3200">
                <a:solidFill>
                  <a:schemeClr val="tx1"/>
                </a:solidFill>
                <a:latin typeface="Arial" charset="0"/>
              </a:defRPr>
            </a:lvl1pPr>
            <a:lvl2pPr marL="722313"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u="sng" dirty="0" smtClean="0">
                <a:solidFill>
                  <a:schemeClr val="bg1"/>
                </a:solidFill>
                <a:latin typeface="Times New Roman" pitchFamily="18" charset="0"/>
              </a:rPr>
              <a:t>Информация для контактов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altLang="ru-RU" sz="2400" b="1" u="sng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</a:rPr>
              <a:t>Администрация </a:t>
            </a:r>
            <a:r>
              <a:rPr lang="ru-RU" altLang="ru-RU" sz="2400" dirty="0" err="1" smtClean="0">
                <a:solidFill>
                  <a:schemeClr val="bg1"/>
                </a:solidFill>
                <a:latin typeface="Times New Roman" pitchFamily="18" charset="0"/>
              </a:rPr>
              <a:t>Грузиновского</a:t>
            </a: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</a:rPr>
              <a:t> сельского поселения</a:t>
            </a:r>
            <a:endParaRPr lang="en-US" altLang="ru-RU" sz="2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dirty="0" smtClean="0">
                <a:solidFill>
                  <a:schemeClr val="bg1"/>
                </a:solidFill>
                <a:latin typeface="Times New Roman" pitchFamily="18" charset="0"/>
              </a:rPr>
              <a:t>347222 </a:t>
            </a: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</a:rPr>
              <a:t>Ростовская область, Морозовский район,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</a:rPr>
              <a:t>хутор Грузинов, улица Вишневая, 26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</a:rPr>
              <a:t>тел. (86384) 3-74-61, факс (86384) 3-74-74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dirty="0" smtClean="0">
                <a:solidFill>
                  <a:schemeClr val="bg1"/>
                </a:solidFill>
                <a:latin typeface="Times New Roman" pitchFamily="18" charset="0"/>
              </a:rPr>
              <a:t>e-mail: </a:t>
            </a:r>
            <a:r>
              <a:rPr lang="en-US" altLang="ru-RU" sz="2400" dirty="0" err="1" smtClean="0">
                <a:solidFill>
                  <a:schemeClr val="bg1"/>
                </a:solidFill>
                <a:latin typeface="Times New Roman" pitchFamily="18" charset="0"/>
              </a:rPr>
              <a:t>sp</a:t>
            </a:r>
            <a:r>
              <a:rPr lang="ru-RU" altLang="ru-RU" sz="2400" u="sng" dirty="0" smtClean="0">
                <a:solidFill>
                  <a:schemeClr val="bg1"/>
                </a:solidFill>
                <a:latin typeface="Times New Roman" pitchFamily="18" charset="0"/>
              </a:rPr>
              <a:t>24252@</a:t>
            </a:r>
            <a:r>
              <a:rPr lang="en-US" altLang="ru-RU" sz="2400" u="sng" dirty="0" err="1" smtClean="0">
                <a:solidFill>
                  <a:schemeClr val="bg1"/>
                </a:solidFill>
                <a:latin typeface="Times New Roman" pitchFamily="18" charset="0"/>
              </a:rPr>
              <a:t>donpac</a:t>
            </a:r>
            <a:r>
              <a:rPr lang="ru-RU" altLang="ru-RU" sz="2400" u="sng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r>
              <a:rPr lang="ru-RU" altLang="ru-RU" sz="2400" u="sng" dirty="0" err="1" smtClean="0">
                <a:solidFill>
                  <a:schemeClr val="bg1"/>
                </a:solidFill>
                <a:latin typeface="Times New Roman" pitchFamily="18" charset="0"/>
              </a:rPr>
              <a:t>ru</a:t>
            </a:r>
            <a:endParaRPr lang="ru-RU" altLang="ru-RU" sz="2400" u="sng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370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Тема Office</vt:lpstr>
      <vt:lpstr>Оформление по умолчанию</vt:lpstr>
      <vt:lpstr>1_Оформление по умолчанию</vt:lpstr>
      <vt:lpstr>Воздушный поток</vt:lpstr>
      <vt:lpstr>3_Тема Office</vt:lpstr>
      <vt:lpstr>1_Тема Office</vt:lpstr>
      <vt:lpstr>Отчет об исполнении бюджета для граждан Грузиновского сельского поселения за 2017г.</vt:lpstr>
      <vt:lpstr>Исполнение бюджета начинается с момента утверждения решения о бюджете законодательным (представительным) органом муниципального образования и продолжается в течение финансового года. </vt:lpstr>
      <vt:lpstr>Презентация PowerPoint</vt:lpstr>
      <vt:lpstr>Доходы бюджета</vt:lpstr>
      <vt:lpstr>Презентация PowerPoint</vt:lpstr>
      <vt:lpstr>Расходы бюджета</vt:lpstr>
      <vt:lpstr>Структура доходов бюджета Грузиновского сельского поселения в 2017г.</vt:lpstr>
      <vt:lpstr>Структура расходов бюджета Грузиновсокого сельского поселения в 2017г.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«Об исполнении бюджета Грузиновского сельского поселения Морозовского района за 2017год</dc:title>
  <dc:creator>User</dc:creator>
  <cp:lastModifiedBy>User</cp:lastModifiedBy>
  <cp:revision>22</cp:revision>
  <dcterms:created xsi:type="dcterms:W3CDTF">2018-05-11T04:45:24Z</dcterms:created>
  <dcterms:modified xsi:type="dcterms:W3CDTF">2018-05-11T10:23:39Z</dcterms:modified>
</cp:coreProperties>
</file>