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25"/>
  </p:notesMasterIdLst>
  <p:sldIdLst>
    <p:sldId id="319" r:id="rId3"/>
    <p:sldId id="307" r:id="rId4"/>
    <p:sldId id="304" r:id="rId5"/>
    <p:sldId id="305" r:id="rId6"/>
    <p:sldId id="293" r:id="rId7"/>
    <p:sldId id="295" r:id="rId8"/>
    <p:sldId id="296" r:id="rId9"/>
    <p:sldId id="298" r:id="rId10"/>
    <p:sldId id="318" r:id="rId11"/>
    <p:sldId id="306" r:id="rId12"/>
    <p:sldId id="320" r:id="rId13"/>
    <p:sldId id="321" r:id="rId14"/>
    <p:sldId id="322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23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2" autoAdjust="0"/>
    <p:restoredTop sz="91916" autoAdjust="0"/>
  </p:normalViewPr>
  <p:slideViewPr>
    <p:cSldViewPr>
      <p:cViewPr>
        <p:scale>
          <a:sx n="70" d="100"/>
          <a:sy n="70" d="100"/>
        </p:scale>
        <p:origin x="-88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114-6936-4D08-B4D4-449ECC124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51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5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2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0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0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114-6936-4D08-B4D4-449ECC124D32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2204864"/>
            <a:ext cx="6400800" cy="34563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 smtClean="0">
                <a:latin typeface="Times New Roman" pitchFamily="18" charset="0"/>
              </a:rPr>
              <a:t>подготовлен на основании решения Собрания депутатов </a:t>
            </a:r>
            <a:r>
              <a:rPr lang="ru-RU" altLang="ru-RU" sz="3200" dirty="0" err="1" smtClean="0">
                <a:latin typeface="Times New Roman" pitchFamily="18" charset="0"/>
              </a:rPr>
              <a:t>Грузиновского</a:t>
            </a:r>
            <a:r>
              <a:rPr lang="ru-RU" altLang="ru-RU" sz="3200" dirty="0" smtClean="0">
                <a:latin typeface="Times New Roman" pitchFamily="18" charset="0"/>
              </a:rPr>
              <a:t>  сельского поселения от 24.12.2015 № 75 «О бюджете </a:t>
            </a:r>
            <a:r>
              <a:rPr lang="ru-RU" altLang="ru-RU" sz="3200" dirty="0">
                <a:latin typeface="Times New Roman" pitchFamily="18" charset="0"/>
              </a:rPr>
              <a:t> </a:t>
            </a:r>
            <a:r>
              <a:rPr lang="ru-RU" altLang="ru-RU" sz="3200" dirty="0" err="1" smtClean="0">
                <a:latin typeface="Times New Roman" pitchFamily="18" charset="0"/>
              </a:rPr>
              <a:t>Грузиновского</a:t>
            </a:r>
            <a:r>
              <a:rPr lang="ru-RU" altLang="ru-RU" sz="3200" dirty="0" smtClean="0">
                <a:latin typeface="Times New Roman" pitchFamily="18" charset="0"/>
              </a:rPr>
              <a:t> сельского поселения Морозовского района на 2016 год»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19" y="96055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на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06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Общегос-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Со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2051049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503238" y="2301146"/>
            <a:ext cx="1079500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err="1">
                <a:latin typeface="Times New Roman" pitchFamily="18" charset="0"/>
              </a:rPr>
              <a:t>Общегосударст-венные</a:t>
            </a:r>
            <a:r>
              <a:rPr lang="ru-RU" altLang="ru-RU" sz="1000" b="1" dirty="0">
                <a:latin typeface="Times New Roman" pitchFamily="18" charset="0"/>
              </a:rPr>
              <a:t> вопросы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2424513" y="2349500"/>
            <a:ext cx="1298575" cy="707886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3167658" y="144178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3741932" y="1703988"/>
            <a:ext cx="1077912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>
            <a:off x="4302070" y="140077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7504" cy="4154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Культура</a:t>
            </a:r>
            <a:r>
              <a:rPr lang="ru-RU" altLang="ru-RU" sz="900" b="1" dirty="0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20500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42"/>
          <p:cNvSpPr txBox="1">
            <a:spLocks noChangeArrowheads="1"/>
          </p:cNvSpPr>
          <p:nvPr/>
        </p:nvSpPr>
        <p:spPr bwMode="auto">
          <a:xfrm>
            <a:off x="5940152" y="2492896"/>
            <a:ext cx="1150938" cy="46166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Национальная экономики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20502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3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коммунальное хозяйство; </a:t>
            </a:r>
          </a:p>
          <a:p>
            <a:pPr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1400" b="1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altLang="ru-RU" sz="1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b="1" smtClean="0">
                <a:latin typeface="Times New Roman" pitchFamily="18" charset="0"/>
              </a:rPr>
              <a:t>    </a:t>
            </a:r>
          </a:p>
        </p:txBody>
      </p:sp>
      <p:pic>
        <p:nvPicPr>
          <p:cNvPr id="20517" name="Picture 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8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67"/>
          <p:cNvSpPr>
            <a:spLocks noChangeShapeType="1"/>
          </p:cNvSpPr>
          <p:nvPr/>
        </p:nvSpPr>
        <p:spPr bwMode="auto">
          <a:xfrm>
            <a:off x="1042988" y="1470025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Text Box 68"/>
          <p:cNvSpPr txBox="1">
            <a:spLocks noChangeArrowheads="1"/>
          </p:cNvSpPr>
          <p:nvPr/>
        </p:nvSpPr>
        <p:spPr bwMode="auto">
          <a:xfrm>
            <a:off x="1511299" y="1716851"/>
            <a:ext cx="1079500" cy="40011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659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5631"/>
              </p:ext>
            </p:extLst>
          </p:nvPr>
        </p:nvGraphicFramePr>
        <p:xfrm>
          <a:off x="1439862" y="3501009"/>
          <a:ext cx="6444505" cy="2370106"/>
        </p:xfrm>
        <a:graphic>
          <a:graphicData uri="http://schemas.openxmlformats.org/drawingml/2006/table">
            <a:tbl>
              <a:tblPr/>
              <a:tblGrid>
                <a:gridCol w="5229676"/>
                <a:gridCol w="1214829"/>
              </a:tblGrid>
              <a:tr h="8640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 техногенного характера, гражданская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638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47,7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Грузиновского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Морозовского района учреждения культуры оказывают населению сельского поселения муниципальные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библиотечного обслуживания. </a:t>
            </a:r>
          </a:p>
          <a:p>
            <a:pPr marL="342900" indent="-342900"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МБУК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Грузиновский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СДК» и МБУК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«БГП»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74519"/>
              </p:ext>
            </p:extLst>
          </p:nvPr>
        </p:nvGraphicFramePr>
        <p:xfrm>
          <a:off x="755650" y="3861047"/>
          <a:ext cx="8137525" cy="792142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28803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3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2198,8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25144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0437"/>
              </p:ext>
            </p:extLst>
          </p:nvPr>
        </p:nvGraphicFramePr>
        <p:xfrm>
          <a:off x="2483768" y="2708920"/>
          <a:ext cx="5327922" cy="1656590"/>
        </p:xfrm>
        <a:graphic>
          <a:graphicData uri="http://schemas.openxmlformats.org/drawingml/2006/table">
            <a:tbl>
              <a:tblPr/>
              <a:tblGrid>
                <a:gridCol w="5327922"/>
              </a:tblGrid>
              <a:tr h="9462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3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err="1" smtClean="0"/>
              <a:t>Грузиновского</a:t>
            </a:r>
            <a:r>
              <a:rPr lang="ru-RU" altLang="ru-RU" b="1" i="1" dirty="0" smtClean="0"/>
              <a:t>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00607"/>
              </p:ext>
            </p:extLst>
          </p:nvPr>
        </p:nvGraphicFramePr>
        <p:xfrm>
          <a:off x="468313" y="2995613"/>
          <a:ext cx="7848103" cy="2676005"/>
        </p:xfrm>
        <a:graphic>
          <a:graphicData uri="http://schemas.openxmlformats.org/drawingml/2006/table">
            <a:tbl>
              <a:tblPr/>
              <a:tblGrid>
                <a:gridCol w="4607743"/>
                <a:gridCol w="3240360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муниципального образования (Главы сельского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Грузиновского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2592,8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65681"/>
              </p:ext>
            </p:extLst>
          </p:nvPr>
        </p:nvGraphicFramePr>
        <p:xfrm>
          <a:off x="611560" y="2060848"/>
          <a:ext cx="7560072" cy="1079088"/>
        </p:xfrm>
        <a:graphic>
          <a:graphicData uri="http://schemas.openxmlformats.org/drawingml/2006/table">
            <a:tbl>
              <a:tblPr/>
              <a:tblGrid>
                <a:gridCol w="4725045"/>
                <a:gridCol w="2835027"/>
              </a:tblGrid>
              <a:tr h="37266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307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654,8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08512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1115616" y="1124744"/>
            <a:ext cx="6659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26527"/>
              </p:ext>
            </p:extLst>
          </p:nvPr>
        </p:nvGraphicFramePr>
        <p:xfrm>
          <a:off x="468312" y="2349500"/>
          <a:ext cx="7776096" cy="1584988"/>
        </p:xfrm>
        <a:graphic>
          <a:graphicData uri="http://schemas.openxmlformats.org/drawingml/2006/table">
            <a:tbl>
              <a:tblPr/>
              <a:tblGrid>
                <a:gridCol w="5920213"/>
                <a:gridCol w="1855883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5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221163"/>
            <a:ext cx="37433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61657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b="1" dirty="0" smtClean="0"/>
          </a:p>
          <a:p>
            <a:pPr algn="just" eaLnBrk="1" hangingPunct="1"/>
            <a:r>
              <a:rPr lang="ru-RU" altLang="ru-RU" sz="2800" b="1" dirty="0" smtClean="0"/>
              <a:t>Бюджет для граждан</a:t>
            </a:r>
            <a:r>
              <a:rPr lang="ru-RU" altLang="ru-RU" sz="2800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z="2800" dirty="0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На</a:t>
            </a:r>
            <a:r>
              <a:rPr lang="ru-RU" altLang="ru-RU" b="1" i="1" dirty="0"/>
              <a:t>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 </a:t>
            </a:r>
            <a:r>
              <a:rPr lang="ru-RU" b="1" dirty="0" err="1" smtClean="0"/>
              <a:t>Грузиновского</a:t>
            </a:r>
            <a:r>
              <a:rPr lang="ru-RU" b="1" dirty="0" smtClean="0"/>
              <a:t> сельского </a:t>
            </a:r>
            <a:r>
              <a:rPr lang="ru-RU" b="1" dirty="0"/>
              <a:t>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60462"/>
              </p:ext>
            </p:extLst>
          </p:nvPr>
        </p:nvGraphicFramePr>
        <p:xfrm>
          <a:off x="900113" y="2565400"/>
          <a:ext cx="5760119" cy="1080120"/>
        </p:xfrm>
        <a:graphic>
          <a:graphicData uri="http://schemas.openxmlformats.org/drawingml/2006/table">
            <a:tbl>
              <a:tblPr/>
              <a:tblGrid>
                <a:gridCol w="5760119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69,9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869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1008"/>
            <a:ext cx="2952750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1" y="330476"/>
            <a:ext cx="8136903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204864"/>
            <a:ext cx="547260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Основные направления Бюджета </a:t>
            </a:r>
            <a:r>
              <a:rPr lang="ru-RU" alt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Грузиновского</a:t>
            </a:r>
            <a:r>
              <a:rPr lang="ru-RU" alt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 сельского поселения Морозовского района на </a:t>
            </a:r>
            <a:r>
              <a:rPr lang="ru-RU" alt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2016 год </a:t>
            </a:r>
            <a:r>
              <a:rPr lang="ru-RU" alt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создаст дополнительные условия для выполнения поставленных Президентом России, Губернатором области, Главой поселения стратегических целей и задач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6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dirty="0">
                <a:solidFill>
                  <a:srgbClr val="242852"/>
                </a:solidFill>
                <a:latin typeface="Times New Roman" pitchFamily="18" charset="0"/>
              </a:rPr>
              <a:t>С </a:t>
            </a:r>
            <a:r>
              <a:rPr lang="ru-RU" altLang="ru-RU" sz="2000" dirty="0" smtClean="0">
                <a:solidFill>
                  <a:srgbClr val="242852"/>
                </a:solidFill>
                <a:latin typeface="Times New Roman" pitchFamily="18" charset="0"/>
              </a:rPr>
              <a:t>решения </a:t>
            </a:r>
            <a:r>
              <a:rPr lang="ru-RU" altLang="ru-RU" sz="2000" dirty="0">
                <a:solidFill>
                  <a:srgbClr val="242852"/>
                </a:solidFill>
                <a:latin typeface="Times New Roman" pitchFamily="18" charset="0"/>
              </a:rPr>
              <a:t>Собрания депутатов Знаменского  сельского поселения </a:t>
            </a:r>
            <a:r>
              <a:rPr lang="ru-RU" altLang="ru-RU" sz="2000" dirty="0" smtClean="0">
                <a:solidFill>
                  <a:srgbClr val="242852"/>
                </a:solidFill>
                <a:latin typeface="Times New Roman" pitchFamily="18" charset="0"/>
              </a:rPr>
              <a:t>от 24.12.2015 г. № 75 «О </a:t>
            </a:r>
            <a:r>
              <a:rPr lang="ru-RU" altLang="ru-RU" sz="2000" dirty="0">
                <a:solidFill>
                  <a:srgbClr val="242852"/>
                </a:solidFill>
                <a:latin typeface="Times New Roman" pitchFamily="18" charset="0"/>
              </a:rPr>
              <a:t>бюджете </a:t>
            </a:r>
            <a:r>
              <a:rPr lang="ru-RU" altLang="ru-RU" sz="2000" dirty="0" err="1" smtClean="0">
                <a:solidFill>
                  <a:srgbClr val="242852"/>
                </a:solidFill>
                <a:latin typeface="Times New Roman" pitchFamily="18" charset="0"/>
              </a:rPr>
              <a:t>Грузиновского</a:t>
            </a:r>
            <a:r>
              <a:rPr lang="ru-RU" altLang="ru-RU" sz="2000" dirty="0" smtClean="0">
                <a:solidFill>
                  <a:srgbClr val="242852"/>
                </a:solidFill>
                <a:latin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242852"/>
                </a:solidFill>
                <a:latin typeface="Times New Roman" pitchFamily="18" charset="0"/>
              </a:rPr>
              <a:t>сельского поселения Морозовского района на 2016 год» можно ознакомиться на сайте </a:t>
            </a:r>
            <a:r>
              <a:rPr lang="ru-RU" altLang="ru-RU" sz="2000" dirty="0" err="1">
                <a:latin typeface="Times New Roman" pitchFamily="18" charset="0"/>
              </a:rPr>
              <a:t>Грузиновского</a:t>
            </a:r>
            <a:r>
              <a:rPr lang="ru-RU" altLang="ru-RU" sz="2000" dirty="0">
                <a:latin typeface="Times New Roman" pitchFamily="18" charset="0"/>
              </a:rPr>
              <a:t>  сельского поселения </a:t>
            </a:r>
            <a:r>
              <a:rPr lang="en-US" altLang="ru-RU" sz="2000" dirty="0">
                <a:latin typeface="Times New Roman" pitchFamily="18" charset="0"/>
              </a:rPr>
              <a:t>http://gruzinovskoesp.ru/ </a:t>
            </a:r>
            <a:r>
              <a:rPr lang="ru-RU" altLang="ru-RU" sz="2000" dirty="0">
                <a:latin typeface="Times New Roman" pitchFamily="18" charset="0"/>
              </a:rPr>
              <a:t>в разделе «Бюджет для граждан»., в</a:t>
            </a:r>
            <a:r>
              <a:rPr lang="en-US" altLang="ru-RU" sz="2000" dirty="0">
                <a:latin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</a:rPr>
              <a:t>Грузиновской</a:t>
            </a:r>
            <a:r>
              <a:rPr lang="ru-RU" altLang="ru-RU" sz="2000" dirty="0">
                <a:latin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</a:rPr>
              <a:t>Общанской</a:t>
            </a:r>
            <a:r>
              <a:rPr lang="ru-RU" altLang="ru-RU" sz="2000" dirty="0">
                <a:latin typeface="Times New Roman" pitchFamily="18" charset="0"/>
              </a:rPr>
              <a:t> сельских библиотеках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</a:t>
            </a:r>
            <a:r>
              <a:rPr lang="ru-RU" altLang="ru-RU" b="1" u="sng" dirty="0" smtClean="0">
                <a:latin typeface="Times New Roman" pitchFamily="18" charset="0"/>
              </a:rPr>
              <a:t>контактов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Администрация </a:t>
            </a:r>
            <a:r>
              <a:rPr lang="ru-RU" altLang="ru-RU" sz="1400" dirty="0" err="1">
                <a:latin typeface="Times New Roman" pitchFamily="18" charset="0"/>
              </a:rPr>
              <a:t>Грузиновского</a:t>
            </a:r>
            <a:r>
              <a:rPr lang="ru-RU" altLang="ru-RU" sz="1400" dirty="0">
                <a:latin typeface="Times New Roman" pitchFamily="18" charset="0"/>
              </a:rPr>
              <a:t>  сельского  поселения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Адрес: ул. Вишневая, 26, </a:t>
            </a:r>
            <a:r>
              <a:rPr lang="ru-RU" altLang="ru-RU" sz="1400" dirty="0" err="1">
                <a:latin typeface="Times New Roman" pitchFamily="18" charset="0"/>
              </a:rPr>
              <a:t>х.Грузинов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Морозовский  район, Ростовская  обл., 347222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тел. /факс (886384) 37474</a:t>
            </a:r>
          </a:p>
          <a:p>
            <a:pPr algn="ctr" eaLnBrk="1" hangingPunct="1"/>
            <a:r>
              <a:rPr lang="en-US" altLang="ru-RU" sz="1400" dirty="0">
                <a:latin typeface="Times New Roman" pitchFamily="18" charset="0"/>
              </a:rPr>
              <a:t>e-mail:sp2</a:t>
            </a:r>
            <a:r>
              <a:rPr lang="ru-RU" altLang="ru-RU" sz="1400" dirty="0">
                <a:latin typeface="Times New Roman" pitchFamily="18" charset="0"/>
              </a:rPr>
              <a:t>4252@</a:t>
            </a:r>
            <a:r>
              <a:rPr lang="en-US" altLang="ru-RU" sz="1400" dirty="0" err="1">
                <a:latin typeface="Times New Roman" pitchFamily="18" charset="0"/>
              </a:rPr>
              <a:t>donpac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altLang="ru-RU" sz="1400" dirty="0" err="1">
                <a:latin typeface="Times New Roman" pitchFamily="18" charset="0"/>
              </a:rPr>
              <a:t>ru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График работы :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с 9:30 до 16:30 перерыв с 12:00 до 13:00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Выходной суббота, воскресенье</a:t>
            </a:r>
          </a:p>
          <a:p>
            <a:pPr algn="ctr" eaLnBrk="1" hangingPunct="1"/>
            <a:endParaRPr lang="ru-RU" altLang="ru-RU" sz="1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pic>
        <p:nvPicPr>
          <p:cNvPr id="21507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21512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21514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21516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1517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18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1519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1520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21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1839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5240"/>
            <a:ext cx="1838801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5071"/>
            <a:ext cx="1843212" cy="4796175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5239"/>
            <a:ext cx="1910302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</a:rPr>
              <a:t>Дотации </a:t>
            </a:r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latin typeface="Times New Roman" pitchFamily="18" charset="0"/>
              </a:rPr>
              <a:t>»</a:t>
            </a:r>
            <a:r>
              <a:rPr lang="en-US" altLang="ru-RU" sz="1400" b="1" i="1" dirty="0">
                <a:latin typeface="Times New Roman" pitchFamily="18" charset="0"/>
              </a:rPr>
              <a:t> - </a:t>
            </a:r>
            <a:r>
              <a:rPr lang="ru-RU" altLang="ru-RU" sz="14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>
                <a:latin typeface="Times New Roman" pitchFamily="18" charset="0"/>
              </a:rPr>
              <a:t>(от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30516" y="856414"/>
            <a:ext cx="2112489" cy="4804831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914823" y="885239"/>
            <a:ext cx="19776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 smtClean="0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  <p:extLst>
      <p:ext uri="{BB962C8B-B14F-4D97-AF65-F5344CB8AC3E}">
        <p14:creationId xmlns:p14="http://schemas.microsoft.com/office/powerpoint/2010/main" val="4093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" y="548680"/>
            <a:ext cx="828979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1619672" y="4293096"/>
            <a:ext cx="5734998" cy="2164064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bIns="68400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трансферты, передаваемые бюджетам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109,0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/>
          </a:p>
        </p:txBody>
      </p:sp>
      <p:sp>
        <p:nvSpPr>
          <p:cNvPr id="3" name="Блок-схема: объединение 2"/>
          <p:cNvSpPr/>
          <p:nvPr/>
        </p:nvSpPr>
        <p:spPr>
          <a:xfrm rot="17382314">
            <a:off x="466198" y="1493537"/>
            <a:ext cx="3524242" cy="3340605"/>
          </a:xfrm>
          <a:prstGeom prst="flowChartMerg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 на осуществление первичного воинского учета на территориях, где отсутствуют военные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69,9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4091463">
            <a:off x="5006638" y="1222427"/>
            <a:ext cx="3192602" cy="3717952"/>
          </a:xfrm>
          <a:prstGeom prst="flowChartMerg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76000" tIns="0" rIns="648000" bIns="46800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на выполнение передаваемых полномочий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0,2 т.р.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36111" y="3163839"/>
            <a:ext cx="1342995" cy="103703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1761,7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2634323" y="624286"/>
            <a:ext cx="3804694" cy="256652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1852,6 тыс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930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4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 rot="5400000">
            <a:off x="3858199" y="1679702"/>
            <a:ext cx="5949277" cy="3111172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432000" bIns="0" rtlCol="0" anchor="ctr" anchorCtr="1"/>
          <a:lstStyle/>
          <a:p>
            <a:pPr algn="ctr"/>
            <a:endParaRPr lang="ru-RU" sz="1600" dirty="0" smtClean="0">
              <a:solidFill>
                <a:prstClr val="white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Прочие поступления от денежных взысканий (штрафов) и иных сумм в возмещении ущерба </a:t>
            </a:r>
            <a:r>
              <a:rPr lang="ru-RU" sz="1600" dirty="0" smtClean="0">
                <a:solidFill>
                  <a:prstClr val="black"/>
                </a:solidFill>
              </a:rPr>
              <a:t>2,2 </a:t>
            </a:r>
            <a:r>
              <a:rPr lang="ru-RU" sz="1600" dirty="0" smtClean="0">
                <a:solidFill>
                  <a:prstClr val="black"/>
                </a:solidFill>
              </a:rPr>
              <a:t>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3635896" y="2132856"/>
            <a:ext cx="1656184" cy="20034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1369,8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 rot="16200000">
            <a:off x="-792596" y="1781435"/>
            <a:ext cx="5832647" cy="302433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Доходы </a:t>
            </a:r>
            <a:r>
              <a:rPr lang="ru-RU" sz="1600" dirty="0" smtClean="0">
                <a:solidFill>
                  <a:prstClr val="black"/>
                </a:solidFill>
              </a:rPr>
              <a:t>в виде арендной платы за земли, находящиеся в </a:t>
            </a:r>
            <a:r>
              <a:rPr lang="ru-RU" sz="1600" dirty="0" err="1" smtClean="0">
                <a:solidFill>
                  <a:prstClr val="black"/>
                </a:solidFill>
              </a:rPr>
              <a:t>собственностипоселения</a:t>
            </a:r>
            <a:r>
              <a:rPr lang="ru-RU" sz="1600" dirty="0" smtClean="0">
                <a:solidFill>
                  <a:prstClr val="black"/>
                </a:solidFill>
              </a:rPr>
              <a:t> 1367,7 </a:t>
            </a:r>
            <a:r>
              <a:rPr lang="ru-RU" sz="1600" dirty="0" smtClean="0">
                <a:solidFill>
                  <a:prstClr val="black"/>
                </a:solidFill>
              </a:rPr>
              <a:t>тыс.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рублей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2044</TotalTime>
  <Words>823</Words>
  <Application>Microsoft Office PowerPoint</Application>
  <PresentationFormat>Экран (4:3)</PresentationFormat>
  <Paragraphs>134</Paragraphs>
  <Slides>22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</vt:lpstr>
      <vt:lpstr>Неналоговые доходы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USER1</cp:lastModifiedBy>
  <cp:revision>254</cp:revision>
  <cp:lastPrinted>2014-05-13T11:35:02Z</cp:lastPrinted>
  <dcterms:created xsi:type="dcterms:W3CDTF">2014-05-12T16:47:43Z</dcterms:created>
  <dcterms:modified xsi:type="dcterms:W3CDTF">2016-02-15T11:36:30Z</dcterms:modified>
</cp:coreProperties>
</file>