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29.4</c:v>
                </c:pt>
                <c:pt idx="1">
                  <c:v>627.5</c:v>
                </c:pt>
                <c:pt idx="2">
                  <c:v>7.6</c:v>
                </c:pt>
                <c:pt idx="3">
                  <c:v>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Аренда имущества</c:v>
                </c:pt>
                <c:pt idx="1">
                  <c:v>Иные доходы </c:v>
                </c:pt>
                <c:pt idx="2">
                  <c:v>Штрафы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19.5</c:v>
                </c:pt>
                <c:pt idx="1">
                  <c:v>2.6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38660445222121"/>
          <c:y val="0.37438942197703151"/>
          <c:w val="0.31635413628851949"/>
          <c:h val="0.251221156045936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Обегосударственные  вопросы</c:v>
                </c:pt>
                <c:pt idx="1">
                  <c:v>Другие общегосудар. Вопросы</c:v>
                </c:pt>
                <c:pt idx="2">
                  <c:v>Национальная оборона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930.4</c:v>
                </c:pt>
                <c:pt idx="1">
                  <c:v>101.8</c:v>
                </c:pt>
                <c:pt idx="2">
                  <c:v>13.9</c:v>
                </c:pt>
                <c:pt idx="3">
                  <c:v>79.5</c:v>
                </c:pt>
                <c:pt idx="4">
                  <c:v>154.80000000000001</c:v>
                </c:pt>
                <c:pt idx="5">
                  <c:v>23.8</c:v>
                </c:pt>
                <c:pt idx="6">
                  <c:v>694.2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27080295518615"/>
          <c:y val="0.2745680863939895"/>
          <c:w val="0.32572919704481385"/>
          <c:h val="0.7254319136060104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2D8B3-9E0F-4B7B-8AFD-CFA0455F0F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D7E6D-410C-47D3-91E0-2F094B9B6986}">
      <dgm:prSet phldrT="[Текст]" custT="1"/>
      <dgm:spPr/>
      <dgm:t>
        <a:bodyPr/>
        <a:lstStyle/>
        <a:p>
          <a:r>
            <a:rPr lang="ru-RU" sz="2000" b="1" dirty="0" smtClean="0"/>
            <a:t>Дотации</a:t>
          </a:r>
          <a:endParaRPr lang="ru-RU" sz="2000" b="1" dirty="0"/>
        </a:p>
      </dgm:t>
    </dgm:pt>
    <dgm:pt modelId="{4202304A-AFC5-426A-929B-73DCA4166923}" type="parTrans" cxnId="{AD248CA5-1C60-47CB-92D4-79AD451351AB}">
      <dgm:prSet/>
      <dgm:spPr/>
      <dgm:t>
        <a:bodyPr/>
        <a:lstStyle/>
        <a:p>
          <a:endParaRPr lang="ru-RU"/>
        </a:p>
      </dgm:t>
    </dgm:pt>
    <dgm:pt modelId="{ADBB85F3-4409-466B-887A-F84E090F3833}" type="sibTrans" cxnId="{AD248CA5-1C60-47CB-92D4-79AD451351AB}">
      <dgm:prSet/>
      <dgm:spPr/>
      <dgm:t>
        <a:bodyPr/>
        <a:lstStyle/>
        <a:p>
          <a:endParaRPr lang="ru-RU"/>
        </a:p>
      </dgm:t>
    </dgm:pt>
    <dgm:pt modelId="{4A02205C-5042-48FA-A687-253E6B066325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Предоставляются без определения конкретной цели их использования</a:t>
          </a:r>
          <a:r>
            <a:rPr lang="ru-RU" dirty="0" smtClean="0"/>
            <a:t>.</a:t>
          </a:r>
          <a:endParaRPr lang="ru-RU" dirty="0"/>
        </a:p>
      </dgm:t>
    </dgm:pt>
    <dgm:pt modelId="{53A94FC9-2D51-4A2C-9EA1-B45DB81AD30E}" type="parTrans" cxnId="{584A5A72-A009-4740-B32E-D14D73360954}">
      <dgm:prSet/>
      <dgm:spPr/>
      <dgm:t>
        <a:bodyPr/>
        <a:lstStyle/>
        <a:p>
          <a:endParaRPr lang="ru-RU"/>
        </a:p>
      </dgm:t>
    </dgm:pt>
    <dgm:pt modelId="{9CF11B60-3154-4C93-B909-E57609126D00}" type="sibTrans" cxnId="{584A5A72-A009-4740-B32E-D14D73360954}">
      <dgm:prSet/>
      <dgm:spPr/>
      <dgm:t>
        <a:bodyPr/>
        <a:lstStyle/>
        <a:p>
          <a:endParaRPr lang="ru-RU"/>
        </a:p>
      </dgm:t>
    </dgm:pt>
    <dgm:pt modelId="{FD3D4FD0-B365-4DAF-BDDA-861642498ACE}">
      <dgm:prSet phldrT="[Текст]" custT="1"/>
      <dgm:spPr/>
      <dgm:t>
        <a:bodyPr/>
        <a:lstStyle/>
        <a:p>
          <a:r>
            <a:rPr lang="ru-RU" sz="2000" b="1" dirty="0" smtClean="0"/>
            <a:t>Субвенции</a:t>
          </a:r>
          <a:endParaRPr lang="ru-RU" sz="2000" b="1" dirty="0"/>
        </a:p>
      </dgm:t>
    </dgm:pt>
    <dgm:pt modelId="{1997CB80-9D26-4E85-89B8-DE0C8D6B9460}" type="parTrans" cxnId="{F918F390-DB7E-4CD0-9551-3BA0D5844B75}">
      <dgm:prSet/>
      <dgm:spPr/>
      <dgm:t>
        <a:bodyPr/>
        <a:lstStyle/>
        <a:p>
          <a:endParaRPr lang="ru-RU"/>
        </a:p>
      </dgm:t>
    </dgm:pt>
    <dgm:pt modelId="{AE8FEF0E-DB17-4276-9A1F-C3DCFED4E97D}" type="sibTrans" cxnId="{F918F390-DB7E-4CD0-9551-3BA0D5844B75}">
      <dgm:prSet/>
      <dgm:spPr/>
      <dgm:t>
        <a:bodyPr/>
        <a:lstStyle/>
        <a:p>
          <a:endParaRPr lang="ru-RU"/>
        </a:p>
      </dgm:t>
    </dgm:pt>
    <dgm:pt modelId="{94CEF231-FAB5-4DB9-9D1B-7830AF9FA742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Предоставляются на финансирование отдельных переданных государственных полномочий.</a:t>
          </a:r>
          <a:endParaRPr lang="ru-RU" i="1" dirty="0">
            <a:solidFill>
              <a:srgbClr val="7030A0"/>
            </a:solidFill>
          </a:endParaRPr>
        </a:p>
      </dgm:t>
    </dgm:pt>
    <dgm:pt modelId="{54D8D6A5-0D05-4087-81E0-9A61D1A129A4}" type="parTrans" cxnId="{C7126C6D-7D04-4D08-B065-348A536467C5}">
      <dgm:prSet/>
      <dgm:spPr/>
      <dgm:t>
        <a:bodyPr/>
        <a:lstStyle/>
        <a:p>
          <a:endParaRPr lang="ru-RU"/>
        </a:p>
      </dgm:t>
    </dgm:pt>
    <dgm:pt modelId="{18A9677D-A192-4EA1-AAB6-C64526E9582B}" type="sibTrans" cxnId="{C7126C6D-7D04-4D08-B065-348A536467C5}">
      <dgm:prSet/>
      <dgm:spPr/>
      <dgm:t>
        <a:bodyPr/>
        <a:lstStyle/>
        <a:p>
          <a:endParaRPr lang="ru-RU"/>
        </a:p>
      </dgm:t>
    </dgm:pt>
    <dgm:pt modelId="{7299007A-F552-4655-9DC2-3E95893E27CC}">
      <dgm:prSet phldrT="[Текст]" custT="1"/>
      <dgm:spPr/>
      <dgm:t>
        <a:bodyPr/>
        <a:lstStyle/>
        <a:p>
          <a:r>
            <a:rPr lang="ru-RU" sz="2000" b="1" dirty="0" smtClean="0"/>
            <a:t>Иные трансферты</a:t>
          </a:r>
          <a:endParaRPr lang="ru-RU" sz="2000" b="1" dirty="0"/>
        </a:p>
      </dgm:t>
    </dgm:pt>
    <dgm:pt modelId="{8498B8FA-86ED-4084-9520-97531FC945C8}" type="parTrans" cxnId="{D06B084D-274D-41B5-8FC6-08208EE4D77B}">
      <dgm:prSet/>
      <dgm:spPr/>
      <dgm:t>
        <a:bodyPr/>
        <a:lstStyle/>
        <a:p>
          <a:endParaRPr lang="ru-RU"/>
        </a:p>
      </dgm:t>
    </dgm:pt>
    <dgm:pt modelId="{064AB6E5-CBA1-4171-A994-0DFB62DC6267}" type="sibTrans" cxnId="{D06B084D-274D-41B5-8FC6-08208EE4D77B}">
      <dgm:prSet/>
      <dgm:spPr/>
      <dgm:t>
        <a:bodyPr/>
        <a:lstStyle/>
        <a:p>
          <a:endParaRPr lang="ru-RU"/>
        </a:p>
      </dgm:t>
    </dgm:pt>
    <dgm:pt modelId="{9C6454CF-6F48-4607-94EB-FDB5019D710C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Предоставляются в случаях и порядке, предусмотренных законами субъекта РФ и принимаемыми в соответствии с ними иными нормативными правовыми актами  органов государственной власти субъектов РФ.</a:t>
          </a:r>
          <a:endParaRPr lang="ru-RU" i="1" dirty="0">
            <a:solidFill>
              <a:srgbClr val="7030A0"/>
            </a:solidFill>
          </a:endParaRPr>
        </a:p>
      </dgm:t>
    </dgm:pt>
    <dgm:pt modelId="{5BEC70A0-A88B-407A-B15B-ED1593B087DB}" type="parTrans" cxnId="{01E90E55-0DA2-4AAB-B82F-13E986325E5C}">
      <dgm:prSet/>
      <dgm:spPr/>
      <dgm:t>
        <a:bodyPr/>
        <a:lstStyle/>
        <a:p>
          <a:endParaRPr lang="ru-RU"/>
        </a:p>
      </dgm:t>
    </dgm:pt>
    <dgm:pt modelId="{BF70CA92-35D0-4FAF-9682-C59F0D462A1F}" type="sibTrans" cxnId="{01E90E55-0DA2-4AAB-B82F-13E986325E5C}">
      <dgm:prSet/>
      <dgm:spPr/>
      <dgm:t>
        <a:bodyPr/>
        <a:lstStyle/>
        <a:p>
          <a:endParaRPr lang="ru-RU"/>
        </a:p>
      </dgm:t>
    </dgm:pt>
    <dgm:pt modelId="{2B8E99F2-5463-4E51-91CC-4B308C1E945D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В 1 квартале – 1996,5 тыс. рублей</a:t>
          </a:r>
          <a:endParaRPr lang="ru-RU" i="1" dirty="0">
            <a:solidFill>
              <a:srgbClr val="7030A0"/>
            </a:solidFill>
          </a:endParaRPr>
        </a:p>
      </dgm:t>
    </dgm:pt>
    <dgm:pt modelId="{96832E40-4575-4D46-B2F2-39904E0C6925}" type="parTrans" cxnId="{767C0535-74D4-4309-9F8E-A8C4F2D7FA17}">
      <dgm:prSet/>
      <dgm:spPr/>
      <dgm:t>
        <a:bodyPr/>
        <a:lstStyle/>
        <a:p>
          <a:endParaRPr lang="ru-RU"/>
        </a:p>
      </dgm:t>
    </dgm:pt>
    <dgm:pt modelId="{308EABEC-7057-4608-8A6E-01269FCAC7D6}" type="sibTrans" cxnId="{767C0535-74D4-4309-9F8E-A8C4F2D7FA17}">
      <dgm:prSet/>
      <dgm:spPr/>
      <dgm:t>
        <a:bodyPr/>
        <a:lstStyle/>
        <a:p>
          <a:endParaRPr lang="ru-RU"/>
        </a:p>
      </dgm:t>
    </dgm:pt>
    <dgm:pt modelId="{C4E96AC8-7B9A-41EA-BEC7-8DEEDF027A4D}">
      <dgm:prSet phldrT="[Текст]"/>
      <dgm:spPr/>
      <dgm:t>
        <a:bodyPr/>
        <a:lstStyle/>
        <a:p>
          <a:endParaRPr lang="ru-RU" dirty="0"/>
        </a:p>
      </dgm:t>
    </dgm:pt>
    <dgm:pt modelId="{ABF6F1AE-B2F2-4591-A0A9-0F629DEF2E51}" type="parTrans" cxnId="{7623F879-7C87-4731-954E-176A057B468B}">
      <dgm:prSet/>
      <dgm:spPr/>
      <dgm:t>
        <a:bodyPr/>
        <a:lstStyle/>
        <a:p>
          <a:endParaRPr lang="ru-RU"/>
        </a:p>
      </dgm:t>
    </dgm:pt>
    <dgm:pt modelId="{953F42CC-1E5D-449C-9359-3CF130C5502B}" type="sibTrans" cxnId="{7623F879-7C87-4731-954E-176A057B468B}">
      <dgm:prSet/>
      <dgm:spPr/>
      <dgm:t>
        <a:bodyPr/>
        <a:lstStyle/>
        <a:p>
          <a:endParaRPr lang="ru-RU"/>
        </a:p>
      </dgm:t>
    </dgm:pt>
    <dgm:pt modelId="{017BE113-5C39-438F-B43E-22D86CAE96E8}">
      <dgm:prSet phldrT="[Текст]"/>
      <dgm:spPr/>
      <dgm:t>
        <a:bodyPr/>
        <a:lstStyle/>
        <a:p>
          <a:endParaRPr lang="ru-RU" dirty="0"/>
        </a:p>
      </dgm:t>
    </dgm:pt>
    <dgm:pt modelId="{68B3AF86-BCB6-4788-B35F-EA1EE1974981}" type="parTrans" cxnId="{DCB49BB8-4C50-4022-9A3C-7368BF579CC4}">
      <dgm:prSet/>
      <dgm:spPr/>
      <dgm:t>
        <a:bodyPr/>
        <a:lstStyle/>
        <a:p>
          <a:endParaRPr lang="ru-RU"/>
        </a:p>
      </dgm:t>
    </dgm:pt>
    <dgm:pt modelId="{F518DA0D-0950-4AA6-BDBD-5E2B73C33BC7}" type="sibTrans" cxnId="{DCB49BB8-4C50-4022-9A3C-7368BF579CC4}">
      <dgm:prSet/>
      <dgm:spPr/>
      <dgm:t>
        <a:bodyPr/>
        <a:lstStyle/>
        <a:p>
          <a:endParaRPr lang="ru-RU"/>
        </a:p>
      </dgm:t>
    </dgm:pt>
    <dgm:pt modelId="{977DF0A0-B821-4B91-B7E9-4DDB0FB19FA6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В 1 квартале – 21, тыс. рублей</a:t>
          </a:r>
          <a:endParaRPr lang="ru-RU" i="1" dirty="0">
            <a:solidFill>
              <a:srgbClr val="7030A0"/>
            </a:solidFill>
          </a:endParaRPr>
        </a:p>
      </dgm:t>
    </dgm:pt>
    <dgm:pt modelId="{374FFEAF-7C1F-4A09-B608-6369D8DD3297}" type="parTrans" cxnId="{3AF66E50-0602-4F36-AE42-143A1F2DBC75}">
      <dgm:prSet/>
      <dgm:spPr/>
      <dgm:t>
        <a:bodyPr/>
        <a:lstStyle/>
        <a:p>
          <a:endParaRPr lang="ru-RU"/>
        </a:p>
      </dgm:t>
    </dgm:pt>
    <dgm:pt modelId="{84934583-7C2B-430B-A76A-DB945A3AFC02}" type="sibTrans" cxnId="{3AF66E50-0602-4F36-AE42-143A1F2DBC75}">
      <dgm:prSet/>
      <dgm:spPr/>
      <dgm:t>
        <a:bodyPr/>
        <a:lstStyle/>
        <a:p>
          <a:endParaRPr lang="ru-RU"/>
        </a:p>
      </dgm:t>
    </dgm:pt>
    <dgm:pt modelId="{2DAE45E0-3216-4084-A3B7-D527254F492E}">
      <dgm:prSet phldrT="[Текст]"/>
      <dgm:spPr/>
      <dgm:t>
        <a:bodyPr/>
        <a:lstStyle/>
        <a:p>
          <a:endParaRPr lang="ru-RU" i="1" dirty="0">
            <a:solidFill>
              <a:srgbClr val="7030A0"/>
            </a:solidFill>
          </a:endParaRPr>
        </a:p>
      </dgm:t>
    </dgm:pt>
    <dgm:pt modelId="{B04181CE-A806-42FA-9E6C-009A975D2C9C}" type="parTrans" cxnId="{70D61934-3608-42EE-BD7B-C557331E5924}">
      <dgm:prSet/>
      <dgm:spPr/>
      <dgm:t>
        <a:bodyPr/>
        <a:lstStyle/>
        <a:p>
          <a:endParaRPr lang="ru-RU"/>
        </a:p>
      </dgm:t>
    </dgm:pt>
    <dgm:pt modelId="{FFDFBF20-9CB0-42F8-8E22-76D99A0F76CB}" type="sibTrans" cxnId="{70D61934-3608-42EE-BD7B-C557331E5924}">
      <dgm:prSet/>
      <dgm:spPr/>
      <dgm:t>
        <a:bodyPr/>
        <a:lstStyle/>
        <a:p>
          <a:endParaRPr lang="ru-RU"/>
        </a:p>
      </dgm:t>
    </dgm:pt>
    <dgm:pt modelId="{BA0785DA-E2CB-4816-A1AB-441EA54D90FE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</a:rPr>
            <a:t>В 1 квартале – 134,7 тыс. рублей</a:t>
          </a:r>
          <a:endParaRPr lang="ru-RU" i="1" dirty="0">
            <a:solidFill>
              <a:srgbClr val="7030A0"/>
            </a:solidFill>
          </a:endParaRPr>
        </a:p>
      </dgm:t>
    </dgm:pt>
    <dgm:pt modelId="{8A078579-C528-4198-9141-E75F1539B685}" type="parTrans" cxnId="{97D54AC7-B753-4EAB-BDA9-DA716551BC50}">
      <dgm:prSet/>
      <dgm:spPr/>
      <dgm:t>
        <a:bodyPr/>
        <a:lstStyle/>
        <a:p>
          <a:endParaRPr lang="ru-RU"/>
        </a:p>
      </dgm:t>
    </dgm:pt>
    <dgm:pt modelId="{277908AE-4891-47B3-98B4-886AD02FCA42}" type="sibTrans" cxnId="{97D54AC7-B753-4EAB-BDA9-DA716551BC50}">
      <dgm:prSet/>
      <dgm:spPr/>
      <dgm:t>
        <a:bodyPr/>
        <a:lstStyle/>
        <a:p>
          <a:endParaRPr lang="ru-RU"/>
        </a:p>
      </dgm:t>
    </dgm:pt>
    <dgm:pt modelId="{EA0374EB-9810-466C-AA98-4E740700E2FF}">
      <dgm:prSet phldrT="[Текст]"/>
      <dgm:spPr/>
      <dgm:t>
        <a:bodyPr/>
        <a:lstStyle/>
        <a:p>
          <a:endParaRPr lang="ru-RU" i="1" dirty="0">
            <a:solidFill>
              <a:srgbClr val="7030A0"/>
            </a:solidFill>
          </a:endParaRPr>
        </a:p>
      </dgm:t>
    </dgm:pt>
    <dgm:pt modelId="{83B6C57E-8CF9-41B2-B870-B44EA0572E3F}" type="parTrans" cxnId="{D36BACB5-6D76-4267-895B-7FEED413670C}">
      <dgm:prSet/>
      <dgm:spPr/>
      <dgm:t>
        <a:bodyPr/>
        <a:lstStyle/>
        <a:p>
          <a:endParaRPr lang="ru-RU"/>
        </a:p>
      </dgm:t>
    </dgm:pt>
    <dgm:pt modelId="{E66372F7-21D9-4A30-AF39-1FEB1BC8248D}" type="sibTrans" cxnId="{D36BACB5-6D76-4267-895B-7FEED413670C}">
      <dgm:prSet/>
      <dgm:spPr/>
      <dgm:t>
        <a:bodyPr/>
        <a:lstStyle/>
        <a:p>
          <a:endParaRPr lang="ru-RU"/>
        </a:p>
      </dgm:t>
    </dgm:pt>
    <dgm:pt modelId="{22E5BDA1-5600-4A4E-8738-138289FE467B}">
      <dgm:prSet phldrT="[Текст]"/>
      <dgm:spPr/>
      <dgm:t>
        <a:bodyPr/>
        <a:lstStyle/>
        <a:p>
          <a:endParaRPr lang="ru-RU" i="1" dirty="0">
            <a:solidFill>
              <a:srgbClr val="7030A0"/>
            </a:solidFill>
          </a:endParaRPr>
        </a:p>
      </dgm:t>
    </dgm:pt>
    <dgm:pt modelId="{F33B9AAB-5965-415F-93DA-B4A330880F7F}" type="parTrans" cxnId="{F5F3D167-04F5-4608-B4C9-C3E5D9189EDC}">
      <dgm:prSet/>
      <dgm:spPr/>
      <dgm:t>
        <a:bodyPr/>
        <a:lstStyle/>
        <a:p>
          <a:endParaRPr lang="ru-RU"/>
        </a:p>
      </dgm:t>
    </dgm:pt>
    <dgm:pt modelId="{4411EA9A-BB60-47FC-BED9-544A6C6852A8}" type="sibTrans" cxnId="{F5F3D167-04F5-4608-B4C9-C3E5D9189EDC}">
      <dgm:prSet/>
      <dgm:spPr/>
      <dgm:t>
        <a:bodyPr/>
        <a:lstStyle/>
        <a:p>
          <a:endParaRPr lang="ru-RU"/>
        </a:p>
      </dgm:t>
    </dgm:pt>
    <dgm:pt modelId="{6275D8D5-EA7D-417E-B99C-E343AAF656D2}" type="pres">
      <dgm:prSet presAssocID="{5652D8B3-9E0F-4B7B-8AFD-CFA0455F0F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BA8E27-8396-423C-968D-2B2A19090124}" type="pres">
      <dgm:prSet presAssocID="{9E0D7E6D-410C-47D3-91E0-2F094B9B6986}" presName="composite" presStyleCnt="0"/>
      <dgm:spPr/>
    </dgm:pt>
    <dgm:pt modelId="{920CB008-FAAA-4CF5-A438-70F9B273B357}" type="pres">
      <dgm:prSet presAssocID="{9E0D7E6D-410C-47D3-91E0-2F094B9B6986}" presName="parTx" presStyleLbl="alignNode1" presStyleIdx="0" presStyleCnt="3" custLinFactNeighborX="-2562" custLinFactNeighborY="-264">
        <dgm:presLayoutVars>
          <dgm:chMax val="0"/>
          <dgm:chPref val="0"/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ru-RU"/>
        </a:p>
      </dgm:t>
    </dgm:pt>
    <dgm:pt modelId="{3777A88F-6EF5-48A9-9567-489A175EAE3C}" type="pres">
      <dgm:prSet presAssocID="{9E0D7E6D-410C-47D3-91E0-2F094B9B698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F8377-6F90-4BFE-B764-A4D861CA222F}" type="pres">
      <dgm:prSet presAssocID="{ADBB85F3-4409-466B-887A-F84E090F3833}" presName="space" presStyleCnt="0"/>
      <dgm:spPr/>
    </dgm:pt>
    <dgm:pt modelId="{B8A9D312-6371-43AC-8E0C-35FCF16B1ECA}" type="pres">
      <dgm:prSet presAssocID="{FD3D4FD0-B365-4DAF-BDDA-861642498ACE}" presName="composite" presStyleCnt="0"/>
      <dgm:spPr/>
    </dgm:pt>
    <dgm:pt modelId="{8B0DA7AC-F957-4A54-BBF2-F165ACA73510}" type="pres">
      <dgm:prSet presAssocID="{FD3D4FD0-B365-4DAF-BDDA-861642498ACE}" presName="parTx" presStyleLbl="alignNode1" presStyleIdx="1" presStyleCnt="3" custLinFactNeighborX="-1692" custLinFactNeighborY="-264">
        <dgm:presLayoutVars>
          <dgm:chMax val="0"/>
          <dgm:chPref val="0"/>
          <dgm:bulletEnabled val="1"/>
        </dgm:presLayoutVars>
      </dgm:prSet>
      <dgm:spPr>
        <a:prstGeom prst="irregularSeal2">
          <a:avLst/>
        </a:prstGeom>
      </dgm:spPr>
      <dgm:t>
        <a:bodyPr/>
        <a:lstStyle/>
        <a:p>
          <a:endParaRPr lang="ru-RU"/>
        </a:p>
      </dgm:t>
    </dgm:pt>
    <dgm:pt modelId="{8B2FB761-33C1-470E-9737-2A1163F23042}" type="pres">
      <dgm:prSet presAssocID="{FD3D4FD0-B365-4DAF-BDDA-861642498AC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CDB40-C092-417D-91FD-8DB1B437A0A1}" type="pres">
      <dgm:prSet presAssocID="{AE8FEF0E-DB17-4276-9A1F-C3DCFED4E97D}" presName="space" presStyleCnt="0"/>
      <dgm:spPr/>
    </dgm:pt>
    <dgm:pt modelId="{B5F140E0-F163-4997-AAF4-6580A2B38AFC}" type="pres">
      <dgm:prSet presAssocID="{7299007A-F552-4655-9DC2-3E95893E27CC}" presName="composite" presStyleCnt="0"/>
      <dgm:spPr/>
    </dgm:pt>
    <dgm:pt modelId="{77CDD752-2887-4B9E-A02E-D3C1D115E31C}" type="pres">
      <dgm:prSet presAssocID="{7299007A-F552-4655-9DC2-3E95893E27CC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ru-RU"/>
        </a:p>
      </dgm:t>
    </dgm:pt>
    <dgm:pt modelId="{6EDFD430-2585-4C36-B79E-60452637C1DE}" type="pres">
      <dgm:prSet presAssocID="{7299007A-F552-4655-9DC2-3E95893E27C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731BD6-9923-4E78-A474-CCC4F19D68C9}" type="presOf" srcId="{9E0D7E6D-410C-47D3-91E0-2F094B9B6986}" destId="{920CB008-FAAA-4CF5-A438-70F9B273B357}" srcOrd="0" destOrd="0" presId="urn:microsoft.com/office/officeart/2005/8/layout/hList1"/>
    <dgm:cxn modelId="{D4E8623F-24D8-4272-822D-6134092BEFED}" type="presOf" srcId="{C4E96AC8-7B9A-41EA-BEC7-8DEEDF027A4D}" destId="{3777A88F-6EF5-48A9-9567-489A175EAE3C}" srcOrd="0" destOrd="1" presId="urn:microsoft.com/office/officeart/2005/8/layout/hList1"/>
    <dgm:cxn modelId="{70D61934-3608-42EE-BD7B-C557331E5924}" srcId="{FD3D4FD0-B365-4DAF-BDDA-861642498ACE}" destId="{2DAE45E0-3216-4084-A3B7-D527254F492E}" srcOrd="1" destOrd="0" parTransId="{B04181CE-A806-42FA-9E6C-009A975D2C9C}" sibTransId="{FFDFBF20-9CB0-42F8-8E22-76D99A0F76CB}"/>
    <dgm:cxn modelId="{8692EDC2-39F5-4B2E-91E7-7033822B6B4A}" type="presOf" srcId="{2B8E99F2-5463-4E51-91CC-4B308C1E945D}" destId="{3777A88F-6EF5-48A9-9567-489A175EAE3C}" srcOrd="0" destOrd="3" presId="urn:microsoft.com/office/officeart/2005/8/layout/hList1"/>
    <dgm:cxn modelId="{C7126C6D-7D04-4D08-B065-348A536467C5}" srcId="{FD3D4FD0-B365-4DAF-BDDA-861642498ACE}" destId="{94CEF231-FAB5-4DB9-9D1B-7830AF9FA742}" srcOrd="0" destOrd="0" parTransId="{54D8D6A5-0D05-4087-81E0-9A61D1A129A4}" sibTransId="{18A9677D-A192-4EA1-AAB6-C64526E9582B}"/>
    <dgm:cxn modelId="{D8B551E8-EC62-4472-ADB8-54953C3D98B2}" type="presOf" srcId="{977DF0A0-B821-4B91-B7E9-4DDB0FB19FA6}" destId="{8B2FB761-33C1-470E-9737-2A1163F23042}" srcOrd="0" destOrd="2" presId="urn:microsoft.com/office/officeart/2005/8/layout/hList1"/>
    <dgm:cxn modelId="{3618815C-3255-4D41-B7F7-1FE6CAD11D38}" type="presOf" srcId="{94CEF231-FAB5-4DB9-9D1B-7830AF9FA742}" destId="{8B2FB761-33C1-470E-9737-2A1163F23042}" srcOrd="0" destOrd="0" presId="urn:microsoft.com/office/officeart/2005/8/layout/hList1"/>
    <dgm:cxn modelId="{E18D29AF-BAFF-4687-89D4-6DAB4F423D51}" type="presOf" srcId="{7299007A-F552-4655-9DC2-3E95893E27CC}" destId="{77CDD752-2887-4B9E-A02E-D3C1D115E31C}" srcOrd="0" destOrd="0" presId="urn:microsoft.com/office/officeart/2005/8/layout/hList1"/>
    <dgm:cxn modelId="{8722701C-21B7-4DB8-8AD7-434A7D5D3DAF}" type="presOf" srcId="{4A02205C-5042-48FA-A687-253E6B066325}" destId="{3777A88F-6EF5-48A9-9567-489A175EAE3C}" srcOrd="0" destOrd="0" presId="urn:microsoft.com/office/officeart/2005/8/layout/hList1"/>
    <dgm:cxn modelId="{AD248CA5-1C60-47CB-92D4-79AD451351AB}" srcId="{5652D8B3-9E0F-4B7B-8AFD-CFA0455F0F14}" destId="{9E0D7E6D-410C-47D3-91E0-2F094B9B6986}" srcOrd="0" destOrd="0" parTransId="{4202304A-AFC5-426A-929B-73DCA4166923}" sibTransId="{ADBB85F3-4409-466B-887A-F84E090F3833}"/>
    <dgm:cxn modelId="{182E3735-7EDE-40CC-8486-22B00DF9EDAD}" type="presOf" srcId="{22E5BDA1-5600-4A4E-8738-138289FE467B}" destId="{6EDFD430-2585-4C36-B79E-60452637C1DE}" srcOrd="0" destOrd="2" presId="urn:microsoft.com/office/officeart/2005/8/layout/hList1"/>
    <dgm:cxn modelId="{0F2F79F1-5991-4D01-9DB6-3CDC3C2E15E2}" type="presOf" srcId="{2DAE45E0-3216-4084-A3B7-D527254F492E}" destId="{8B2FB761-33C1-470E-9737-2A1163F23042}" srcOrd="0" destOrd="1" presId="urn:microsoft.com/office/officeart/2005/8/layout/hList1"/>
    <dgm:cxn modelId="{767C0535-74D4-4309-9F8E-A8C4F2D7FA17}" srcId="{9E0D7E6D-410C-47D3-91E0-2F094B9B6986}" destId="{2B8E99F2-5463-4E51-91CC-4B308C1E945D}" srcOrd="3" destOrd="0" parTransId="{96832E40-4575-4D46-B2F2-39904E0C6925}" sibTransId="{308EABEC-7057-4608-8A6E-01269FCAC7D6}"/>
    <dgm:cxn modelId="{7623F879-7C87-4731-954E-176A057B468B}" srcId="{9E0D7E6D-410C-47D3-91E0-2F094B9B6986}" destId="{C4E96AC8-7B9A-41EA-BEC7-8DEEDF027A4D}" srcOrd="1" destOrd="0" parTransId="{ABF6F1AE-B2F2-4591-A0A9-0F629DEF2E51}" sibTransId="{953F42CC-1E5D-449C-9359-3CF130C5502B}"/>
    <dgm:cxn modelId="{57D6B693-A3F9-4F04-BFD4-AFA792A0E0C7}" type="presOf" srcId="{9C6454CF-6F48-4607-94EB-FDB5019D710C}" destId="{6EDFD430-2585-4C36-B79E-60452637C1DE}" srcOrd="0" destOrd="0" presId="urn:microsoft.com/office/officeart/2005/8/layout/hList1"/>
    <dgm:cxn modelId="{D06B084D-274D-41B5-8FC6-08208EE4D77B}" srcId="{5652D8B3-9E0F-4B7B-8AFD-CFA0455F0F14}" destId="{7299007A-F552-4655-9DC2-3E95893E27CC}" srcOrd="2" destOrd="0" parTransId="{8498B8FA-86ED-4084-9520-97531FC945C8}" sibTransId="{064AB6E5-CBA1-4171-A994-0DFB62DC6267}"/>
    <dgm:cxn modelId="{F4BF7FE0-3C78-4F12-A6A4-3D27929239B2}" type="presOf" srcId="{BA0785DA-E2CB-4816-A1AB-441EA54D90FE}" destId="{6EDFD430-2585-4C36-B79E-60452637C1DE}" srcOrd="0" destOrd="3" presId="urn:microsoft.com/office/officeart/2005/8/layout/hList1"/>
    <dgm:cxn modelId="{F5F3D167-04F5-4608-B4C9-C3E5D9189EDC}" srcId="{7299007A-F552-4655-9DC2-3E95893E27CC}" destId="{22E5BDA1-5600-4A4E-8738-138289FE467B}" srcOrd="2" destOrd="0" parTransId="{F33B9AAB-5965-415F-93DA-B4A330880F7F}" sibTransId="{4411EA9A-BB60-47FC-BED9-544A6C6852A8}"/>
    <dgm:cxn modelId="{A10D9613-7591-4204-9057-C98C0C0EF3ED}" type="presOf" srcId="{017BE113-5C39-438F-B43E-22D86CAE96E8}" destId="{3777A88F-6EF5-48A9-9567-489A175EAE3C}" srcOrd="0" destOrd="2" presId="urn:microsoft.com/office/officeart/2005/8/layout/hList1"/>
    <dgm:cxn modelId="{3F86EC00-4203-4769-930E-DA22B2685A79}" type="presOf" srcId="{5652D8B3-9E0F-4B7B-8AFD-CFA0455F0F14}" destId="{6275D8D5-EA7D-417E-B99C-E343AAF656D2}" srcOrd="0" destOrd="0" presId="urn:microsoft.com/office/officeart/2005/8/layout/hList1"/>
    <dgm:cxn modelId="{01E90E55-0DA2-4AAB-B82F-13E986325E5C}" srcId="{7299007A-F552-4655-9DC2-3E95893E27CC}" destId="{9C6454CF-6F48-4607-94EB-FDB5019D710C}" srcOrd="0" destOrd="0" parTransId="{5BEC70A0-A88B-407A-B15B-ED1593B087DB}" sibTransId="{BF70CA92-35D0-4FAF-9682-C59F0D462A1F}"/>
    <dgm:cxn modelId="{0FAABA69-3581-404B-903B-A1B2254FCDD9}" type="presOf" srcId="{FD3D4FD0-B365-4DAF-BDDA-861642498ACE}" destId="{8B0DA7AC-F957-4A54-BBF2-F165ACA73510}" srcOrd="0" destOrd="0" presId="urn:microsoft.com/office/officeart/2005/8/layout/hList1"/>
    <dgm:cxn modelId="{3AF66E50-0602-4F36-AE42-143A1F2DBC75}" srcId="{FD3D4FD0-B365-4DAF-BDDA-861642498ACE}" destId="{977DF0A0-B821-4B91-B7E9-4DDB0FB19FA6}" srcOrd="2" destOrd="0" parTransId="{374FFEAF-7C1F-4A09-B608-6369D8DD3297}" sibTransId="{84934583-7C2B-430B-A76A-DB945A3AFC02}"/>
    <dgm:cxn modelId="{CF1250EA-D9C3-4644-82AF-F275C2B5F8EE}" type="presOf" srcId="{EA0374EB-9810-466C-AA98-4E740700E2FF}" destId="{6EDFD430-2585-4C36-B79E-60452637C1DE}" srcOrd="0" destOrd="1" presId="urn:microsoft.com/office/officeart/2005/8/layout/hList1"/>
    <dgm:cxn modelId="{DCB49BB8-4C50-4022-9A3C-7368BF579CC4}" srcId="{9E0D7E6D-410C-47D3-91E0-2F094B9B6986}" destId="{017BE113-5C39-438F-B43E-22D86CAE96E8}" srcOrd="2" destOrd="0" parTransId="{68B3AF86-BCB6-4788-B35F-EA1EE1974981}" sibTransId="{F518DA0D-0950-4AA6-BDBD-5E2B73C33BC7}"/>
    <dgm:cxn modelId="{97D54AC7-B753-4EAB-BDA9-DA716551BC50}" srcId="{7299007A-F552-4655-9DC2-3E95893E27CC}" destId="{BA0785DA-E2CB-4816-A1AB-441EA54D90FE}" srcOrd="3" destOrd="0" parTransId="{8A078579-C528-4198-9141-E75F1539B685}" sibTransId="{277908AE-4891-47B3-98B4-886AD02FCA42}"/>
    <dgm:cxn modelId="{D36BACB5-6D76-4267-895B-7FEED413670C}" srcId="{7299007A-F552-4655-9DC2-3E95893E27CC}" destId="{EA0374EB-9810-466C-AA98-4E740700E2FF}" srcOrd="1" destOrd="0" parTransId="{83B6C57E-8CF9-41B2-B870-B44EA0572E3F}" sibTransId="{E66372F7-21D9-4A30-AF39-1FEB1BC8248D}"/>
    <dgm:cxn modelId="{F918F390-DB7E-4CD0-9551-3BA0D5844B75}" srcId="{5652D8B3-9E0F-4B7B-8AFD-CFA0455F0F14}" destId="{FD3D4FD0-B365-4DAF-BDDA-861642498ACE}" srcOrd="1" destOrd="0" parTransId="{1997CB80-9D26-4E85-89B8-DE0C8D6B9460}" sibTransId="{AE8FEF0E-DB17-4276-9A1F-C3DCFED4E97D}"/>
    <dgm:cxn modelId="{584A5A72-A009-4740-B32E-D14D73360954}" srcId="{9E0D7E6D-410C-47D3-91E0-2F094B9B6986}" destId="{4A02205C-5042-48FA-A687-253E6B066325}" srcOrd="0" destOrd="0" parTransId="{53A94FC9-2D51-4A2C-9EA1-B45DB81AD30E}" sibTransId="{9CF11B60-3154-4C93-B909-E57609126D00}"/>
    <dgm:cxn modelId="{67CEC8DB-9DC4-41CA-A987-8F534C131488}" type="presParOf" srcId="{6275D8D5-EA7D-417E-B99C-E343AAF656D2}" destId="{EEBA8E27-8396-423C-968D-2B2A19090124}" srcOrd="0" destOrd="0" presId="urn:microsoft.com/office/officeart/2005/8/layout/hList1"/>
    <dgm:cxn modelId="{AE83AD86-F44A-4CFF-8E2C-AB008FD2722F}" type="presParOf" srcId="{EEBA8E27-8396-423C-968D-2B2A19090124}" destId="{920CB008-FAAA-4CF5-A438-70F9B273B357}" srcOrd="0" destOrd="0" presId="urn:microsoft.com/office/officeart/2005/8/layout/hList1"/>
    <dgm:cxn modelId="{F594F78F-8428-46F2-B7E8-6EAA0B1FD228}" type="presParOf" srcId="{EEBA8E27-8396-423C-968D-2B2A19090124}" destId="{3777A88F-6EF5-48A9-9567-489A175EAE3C}" srcOrd="1" destOrd="0" presId="urn:microsoft.com/office/officeart/2005/8/layout/hList1"/>
    <dgm:cxn modelId="{1D3F8196-8466-4393-8BE9-7F2F17FA5D12}" type="presParOf" srcId="{6275D8D5-EA7D-417E-B99C-E343AAF656D2}" destId="{191F8377-6F90-4BFE-B764-A4D861CA222F}" srcOrd="1" destOrd="0" presId="urn:microsoft.com/office/officeart/2005/8/layout/hList1"/>
    <dgm:cxn modelId="{016A4B0E-40B5-4376-8345-F31004CAEDE4}" type="presParOf" srcId="{6275D8D5-EA7D-417E-B99C-E343AAF656D2}" destId="{B8A9D312-6371-43AC-8E0C-35FCF16B1ECA}" srcOrd="2" destOrd="0" presId="urn:microsoft.com/office/officeart/2005/8/layout/hList1"/>
    <dgm:cxn modelId="{22B02125-C0D7-4B52-ADB1-908DB6D550C9}" type="presParOf" srcId="{B8A9D312-6371-43AC-8E0C-35FCF16B1ECA}" destId="{8B0DA7AC-F957-4A54-BBF2-F165ACA73510}" srcOrd="0" destOrd="0" presId="urn:microsoft.com/office/officeart/2005/8/layout/hList1"/>
    <dgm:cxn modelId="{F84E39DF-A279-44DE-B854-68F5A165C8A9}" type="presParOf" srcId="{B8A9D312-6371-43AC-8E0C-35FCF16B1ECA}" destId="{8B2FB761-33C1-470E-9737-2A1163F23042}" srcOrd="1" destOrd="0" presId="urn:microsoft.com/office/officeart/2005/8/layout/hList1"/>
    <dgm:cxn modelId="{799117A7-086C-4420-9C0E-DB7006F2D0B2}" type="presParOf" srcId="{6275D8D5-EA7D-417E-B99C-E343AAF656D2}" destId="{73CCDB40-C092-417D-91FD-8DB1B437A0A1}" srcOrd="3" destOrd="0" presId="urn:microsoft.com/office/officeart/2005/8/layout/hList1"/>
    <dgm:cxn modelId="{199CBA58-C5D4-4C7D-ABBB-161C537047AC}" type="presParOf" srcId="{6275D8D5-EA7D-417E-B99C-E343AAF656D2}" destId="{B5F140E0-F163-4997-AAF4-6580A2B38AFC}" srcOrd="4" destOrd="0" presId="urn:microsoft.com/office/officeart/2005/8/layout/hList1"/>
    <dgm:cxn modelId="{7A7921BA-3B01-476D-A2B8-C9D21E83BA6B}" type="presParOf" srcId="{B5F140E0-F163-4997-AAF4-6580A2B38AFC}" destId="{77CDD752-2887-4B9E-A02E-D3C1D115E31C}" srcOrd="0" destOrd="0" presId="urn:microsoft.com/office/officeart/2005/8/layout/hList1"/>
    <dgm:cxn modelId="{9A76205A-A4CF-4C18-B961-7A963C045407}" type="presParOf" srcId="{B5F140E0-F163-4997-AAF4-6580A2B38AFC}" destId="{6EDFD430-2585-4C36-B79E-60452637C1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B008-FAAA-4CF5-A438-70F9B273B357}">
      <dsp:nvSpPr>
        <dsp:cNvPr id="0" name=""/>
        <dsp:cNvSpPr/>
      </dsp:nvSpPr>
      <dsp:spPr>
        <a:xfrm>
          <a:off x="0" y="79725"/>
          <a:ext cx="2507456" cy="664118"/>
        </a:xfrm>
        <a:prstGeom prst="irregularSeal1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Дотации</a:t>
          </a:r>
          <a:endParaRPr lang="ru-RU" sz="2000" b="1" kern="1200" dirty="0"/>
        </a:p>
      </dsp:txBody>
      <dsp:txXfrm>
        <a:off x="537130" y="274041"/>
        <a:ext cx="1401737" cy="234194"/>
      </dsp:txXfrm>
    </dsp:sp>
    <dsp:sp modelId="{3777A88F-6EF5-48A9-9567-489A175EAE3C}">
      <dsp:nvSpPr>
        <dsp:cNvPr id="0" name=""/>
        <dsp:cNvSpPr/>
      </dsp:nvSpPr>
      <dsp:spPr>
        <a:xfrm>
          <a:off x="2571" y="745596"/>
          <a:ext cx="2507456" cy="3698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Предоставляются без определения конкретной цели их использования</a:t>
          </a:r>
          <a:r>
            <a:rPr lang="ru-RU" sz="1600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В 1 квартале – 1996,5 тыс. рублей</a:t>
          </a:r>
          <a:endParaRPr lang="ru-RU" sz="1600" i="1" kern="1200" dirty="0">
            <a:solidFill>
              <a:srgbClr val="7030A0"/>
            </a:solidFill>
          </a:endParaRPr>
        </a:p>
      </dsp:txBody>
      <dsp:txXfrm>
        <a:off x="2571" y="745596"/>
        <a:ext cx="2507456" cy="3698887"/>
      </dsp:txXfrm>
    </dsp:sp>
    <dsp:sp modelId="{8B0DA7AC-F957-4A54-BBF2-F165ACA73510}">
      <dsp:nvSpPr>
        <dsp:cNvPr id="0" name=""/>
        <dsp:cNvSpPr/>
      </dsp:nvSpPr>
      <dsp:spPr>
        <a:xfrm>
          <a:off x="2818645" y="79725"/>
          <a:ext cx="2507456" cy="664118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Субвенции</a:t>
          </a:r>
          <a:endParaRPr lang="ru-RU" sz="2000" b="1" kern="1200" dirty="0"/>
        </a:p>
      </dsp:txBody>
      <dsp:txXfrm>
        <a:off x="3442259" y="275947"/>
        <a:ext cx="1075884" cy="293719"/>
      </dsp:txXfrm>
    </dsp:sp>
    <dsp:sp modelId="{8B2FB761-33C1-470E-9737-2A1163F23042}">
      <dsp:nvSpPr>
        <dsp:cNvPr id="0" name=""/>
        <dsp:cNvSpPr/>
      </dsp:nvSpPr>
      <dsp:spPr>
        <a:xfrm>
          <a:off x="2861071" y="745596"/>
          <a:ext cx="2507456" cy="3698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Предоставляются на финансирование отдельных переданных государственных полномочий.</a:t>
          </a:r>
          <a:endParaRPr lang="ru-RU" sz="1600" i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i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В 1 квартале – 21, тыс. рублей</a:t>
          </a:r>
          <a:endParaRPr lang="ru-RU" sz="1600" i="1" kern="1200" dirty="0">
            <a:solidFill>
              <a:srgbClr val="7030A0"/>
            </a:solidFill>
          </a:endParaRPr>
        </a:p>
      </dsp:txBody>
      <dsp:txXfrm>
        <a:off x="2861071" y="745596"/>
        <a:ext cx="2507456" cy="3698887"/>
      </dsp:txXfrm>
    </dsp:sp>
    <dsp:sp modelId="{77CDD752-2887-4B9E-A02E-D3C1D115E31C}">
      <dsp:nvSpPr>
        <dsp:cNvPr id="0" name=""/>
        <dsp:cNvSpPr/>
      </dsp:nvSpPr>
      <dsp:spPr>
        <a:xfrm>
          <a:off x="5719571" y="81478"/>
          <a:ext cx="2507456" cy="664118"/>
        </a:xfrm>
        <a:prstGeom prst="irregularSeal1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Иные трансферты</a:t>
          </a:r>
          <a:endParaRPr lang="ru-RU" sz="2000" b="1" kern="1200" dirty="0"/>
        </a:p>
      </dsp:txBody>
      <dsp:txXfrm>
        <a:off x="6256701" y="275794"/>
        <a:ext cx="1401737" cy="234194"/>
      </dsp:txXfrm>
    </dsp:sp>
    <dsp:sp modelId="{6EDFD430-2585-4C36-B79E-60452637C1DE}">
      <dsp:nvSpPr>
        <dsp:cNvPr id="0" name=""/>
        <dsp:cNvSpPr/>
      </dsp:nvSpPr>
      <dsp:spPr>
        <a:xfrm>
          <a:off x="5719571" y="745596"/>
          <a:ext cx="2507456" cy="3698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Предоставляются в случаях и порядке, предусмотренных законами субъекта РФ и принимаемыми в соответствии с ними иными нормативными правовыми актами  органов государственной власти субъектов РФ.</a:t>
          </a:r>
          <a:endParaRPr lang="ru-RU" sz="1600" i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i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i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rgbClr val="7030A0"/>
              </a:solidFill>
            </a:rPr>
            <a:t>В 1 квартале – 134,7 тыс. рублей</a:t>
          </a:r>
          <a:endParaRPr lang="ru-RU" sz="1600" i="1" kern="1200" dirty="0">
            <a:solidFill>
              <a:srgbClr val="7030A0"/>
            </a:solidFill>
          </a:endParaRPr>
        </a:p>
      </dsp:txBody>
      <dsp:txXfrm>
        <a:off x="5719571" y="745596"/>
        <a:ext cx="2507456" cy="3698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Исполнение бюджета для граждан </a:t>
            </a:r>
            <a:r>
              <a:rPr lang="ru-RU" dirty="0" err="1" smtClean="0">
                <a:solidFill>
                  <a:srgbClr val="7030A0"/>
                </a:solidFill>
              </a:rPr>
              <a:t>Грузиновского</a:t>
            </a:r>
            <a:r>
              <a:rPr lang="ru-RU" dirty="0" smtClean="0">
                <a:solidFill>
                  <a:srgbClr val="7030A0"/>
                </a:solidFill>
              </a:rPr>
              <a:t> сельского поселения за 1 квартал 2019года.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6864" cy="338437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Подготовлен на основе Решения Собрания депутатов </a:t>
            </a:r>
            <a:r>
              <a:rPr lang="ru-RU" sz="4400" b="1" i="1" dirty="0" err="1" smtClean="0">
                <a:solidFill>
                  <a:srgbClr val="7030A0"/>
                </a:solidFill>
              </a:rPr>
              <a:t>Грузиновского</a:t>
            </a:r>
            <a:r>
              <a:rPr lang="ru-RU" sz="4400" b="1" i="1" dirty="0" smtClean="0">
                <a:solidFill>
                  <a:srgbClr val="7030A0"/>
                </a:solidFill>
              </a:rPr>
              <a:t> сельского поселения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8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7030A0"/>
                </a:solidFill>
              </a:rPr>
              <a:t>Бюджет – смета доходов и расходов частного лица, организации или государства в целом, устанавливаемая на определенный временной период - как правило, на год. Бюджет представляет собой финансовый план, при помощи которого можно прогнозировать будущие поступления и затраты.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3429000"/>
            <a:ext cx="6230206" cy="3024336"/>
          </a:xfrm>
        </p:spPr>
      </p:pic>
    </p:spTree>
    <p:extLst>
      <p:ext uri="{BB962C8B-B14F-4D97-AF65-F5344CB8AC3E}">
        <p14:creationId xmlns:p14="http://schemas.microsoft.com/office/powerpoint/2010/main" val="41850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бюджета сельского поселения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3" y="476672"/>
            <a:ext cx="5560609" cy="612068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sz="1800" i="1" dirty="0">
                <a:solidFill>
                  <a:srgbClr val="7030A0"/>
                </a:solidFill>
              </a:rPr>
              <a:t>Доходы бюджета сельского поселения формируются за счет собственных доходов и отчислений от федеральных и региональных регулирующих налогов и сборов, других доходов в безвозмездном и безвозвратном порядке поступающих в соответствии с законодательством Российской Федерации, Московской области, решениями Совета депутатов сельского поселения в распоряжение органов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1251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7030A0"/>
                </a:solidFill>
              </a:rPr>
              <a:t>Налоговые доходы – </a:t>
            </a:r>
            <a:r>
              <a:rPr lang="ru-RU" sz="2000" b="1" i="1" dirty="0" smtClean="0">
                <a:solidFill>
                  <a:srgbClr val="7030A0"/>
                </a:solidFill>
              </a:rPr>
              <a:t>доходы </a:t>
            </a:r>
            <a:r>
              <a:rPr lang="ru-RU" sz="2000" b="1" i="1" dirty="0">
                <a:solidFill>
                  <a:srgbClr val="7030A0"/>
                </a:solidFill>
              </a:rPr>
              <a:t>от </a:t>
            </a:r>
            <a:r>
              <a:rPr lang="ru-RU" sz="2000" b="1" i="1" dirty="0" smtClean="0">
                <a:solidFill>
                  <a:srgbClr val="7030A0"/>
                </a:solidFill>
              </a:rPr>
              <a:t>предусмотренных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 законодательством </a:t>
            </a:r>
            <a:r>
              <a:rPr lang="ru-RU" sz="2000" b="1" i="1" dirty="0">
                <a:solidFill>
                  <a:srgbClr val="7030A0"/>
                </a:solidFill>
              </a:rPr>
              <a:t>Российской Федерации налогов и сборов, </a:t>
            </a:r>
            <a:r>
              <a:rPr lang="ru-RU" sz="2000" b="1" i="1" dirty="0" smtClean="0">
                <a:solidFill>
                  <a:srgbClr val="7030A0"/>
                </a:solidFill>
              </a:rPr>
              <a:t>а также </a:t>
            </a:r>
            <a:r>
              <a:rPr lang="ru-RU" sz="2000" b="1" i="1" dirty="0">
                <a:solidFill>
                  <a:srgbClr val="7030A0"/>
                </a:solidFill>
              </a:rPr>
              <a:t>пеней и штрафов по ним, подлежащих зачислению в бюджет сельского </a:t>
            </a:r>
            <a:r>
              <a:rPr lang="ru-RU" sz="2000" b="1" i="1" dirty="0" smtClean="0">
                <a:solidFill>
                  <a:srgbClr val="7030A0"/>
                </a:solidFill>
              </a:rPr>
              <a:t>поселения.</a:t>
            </a:r>
            <a:endParaRPr lang="ru-RU" sz="2000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7819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39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7030A0"/>
                </a:solidFill>
              </a:rPr>
              <a:t>Неналоговые доходы бюджета муниципального образования</a:t>
            </a:r>
            <a:r>
              <a:rPr lang="ru-RU" sz="2000" b="1" i="1" dirty="0" smtClean="0">
                <a:solidFill>
                  <a:srgbClr val="7030A0"/>
                </a:solidFill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>
                <a:solidFill>
                  <a:srgbClr val="7030A0"/>
                </a:solidFill>
              </a:rPr>
              <a:t>К неналоговым доходам относятся: доходы от использования имущества, находящегося в государственной или муниципальной собственности, после уплаты налогов и сборов; доходы от платных услуг, оказываемых бюджетными учреждениями, находящимися в ведении органов местного самоуправления, после уплаты налогов и </a:t>
            </a:r>
            <a:r>
              <a:rPr lang="ru-RU" sz="2000" i="1" dirty="0" smtClean="0">
                <a:solidFill>
                  <a:srgbClr val="7030A0"/>
                </a:solidFill>
              </a:rPr>
              <a:t>сборов, штрафы.</a:t>
            </a:r>
            <a:endParaRPr lang="ru-RU" sz="2000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10247"/>
              </p:ext>
            </p:extLst>
          </p:nvPr>
        </p:nvGraphicFramePr>
        <p:xfrm>
          <a:off x="323528" y="2276872"/>
          <a:ext cx="864096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710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Межбюджетные трансферты (безвозмездные поступления)- средства одного бюджета  бюджетной системы РФ, перечисляемые другому бюджету бюджетной системы РФ.</a:t>
            </a:r>
            <a:endParaRPr lang="ru-RU" sz="2400" i="1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6229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249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Расходы бюджета — </a:t>
            </a:r>
            <a:r>
              <a:rPr lang="ru-RU" sz="2000" i="1" dirty="0" smtClean="0">
                <a:solidFill>
                  <a:srgbClr val="7030A0"/>
                </a:solidFill>
              </a:rPr>
              <a:t>денежные средства, направленные на финансовое обеспечение задач и функций местного самоуправления.</a:t>
            </a:r>
            <a:endParaRPr lang="ru-RU" sz="2000" i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98" y="1600200"/>
            <a:ext cx="6779004" cy="4525963"/>
          </a:xfrm>
        </p:spPr>
      </p:pic>
    </p:spTree>
    <p:extLst>
      <p:ext uri="{BB962C8B-B14F-4D97-AF65-F5344CB8AC3E}">
        <p14:creationId xmlns:p14="http://schemas.microsoft.com/office/powerpoint/2010/main" val="62344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Характеристика расходной части бюджета </a:t>
            </a:r>
            <a:r>
              <a:rPr lang="ru-RU" sz="3200" i="1" dirty="0" err="1" smtClean="0">
                <a:solidFill>
                  <a:srgbClr val="7030A0"/>
                </a:solidFill>
              </a:rPr>
              <a:t>Грузиновского</a:t>
            </a:r>
            <a:r>
              <a:rPr lang="ru-RU" sz="3200" i="1" dirty="0" smtClean="0">
                <a:solidFill>
                  <a:srgbClr val="7030A0"/>
                </a:solidFill>
              </a:rPr>
              <a:t> сельского поселения</a:t>
            </a:r>
            <a:endParaRPr lang="ru-RU" sz="3200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0158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369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5184576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33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248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Исполнение бюджета для граждан Грузиновского сельского поселения за 1 квартал 2019года.</vt:lpstr>
      <vt:lpstr>Бюджет – смета доходов и расходов частного лица, организации или государства в целом, устанавливаемая на определенный временной период - как правило, на год. Бюджет представляет собой финансовый план, при помощи которого можно прогнозировать будущие поступления и затраты.</vt:lpstr>
      <vt:lpstr>Доходы бюджета сельского поселения</vt:lpstr>
      <vt:lpstr>Налоговые доходы – доходы от предусмотренных  законодательством Российской Федерации налогов и сборов, а также пеней и штрафов по ним, подлежащих зачислению в бюджет сельского поселения.</vt:lpstr>
      <vt:lpstr>Неналоговые доходы бюджета муниципального образования.  К неналоговым доходам относятся: доходы от использования имущества, находящегося в государственной или муниципальной собственности, после уплаты налогов и сборов; доходы от платных услуг, оказываемых бюджетными учреждениями, находящимися в ведении органов местного самоуправления, после уплаты налогов и сборов, штрафы.</vt:lpstr>
      <vt:lpstr>Межбюджетные трансферты (безвозмездные поступления)- средства одного бюджета  бюджетной системы РФ, перечисляемые другому бюджету бюджетной системы РФ.</vt:lpstr>
      <vt:lpstr>Расходы бюджета — денежные средства, направленные на финансовое обеспечение задач и функций местного самоуправления.</vt:lpstr>
      <vt:lpstr>Характеристика расходной части бюджета Грузиновского сельского поселения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для граждан Грузиновского сельского поселения за 1 квартал 2019года.</dc:title>
  <dc:creator>User</dc:creator>
  <cp:lastModifiedBy>User</cp:lastModifiedBy>
  <cp:revision>15</cp:revision>
  <dcterms:created xsi:type="dcterms:W3CDTF">2019-04-12T10:15:52Z</dcterms:created>
  <dcterms:modified xsi:type="dcterms:W3CDTF">2019-04-16T06:16:44Z</dcterms:modified>
</cp:coreProperties>
</file>