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6" r:id="rId3"/>
    <p:sldId id="260" r:id="rId4"/>
    <p:sldId id="267" r:id="rId5"/>
    <p:sldId id="262" r:id="rId6"/>
    <p:sldId id="263" r:id="rId7"/>
    <p:sldId id="270" r:id="rId8"/>
    <p:sldId id="271" r:id="rId9"/>
    <p:sldId id="272" r:id="rId10"/>
    <p:sldId id="275" r:id="rId11"/>
    <p:sldId id="264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4591,5</a:t>
                    </a:r>
                    <a:endParaRPr dirty="0"/>
                  </a:p>
                </c:rich>
              </c:tx>
              <c:dLblPos val="bestFit"/>
              <c:showVal val="1"/>
            </c:dLbl>
            <c:dLbl>
              <c:idx val="1"/>
              <c:layout>
                <c:manualLayout>
                  <c:x val="-5.530062214445422E-2"/>
                  <c:y val="-5.2269539101402309E-3"/>
                </c:manualLayout>
              </c:layout>
              <c:tx>
                <c:rich>
                  <a:bodyPr/>
                  <a:lstStyle/>
                  <a:p>
                    <a:r>
                      <a:rPr dirty="0" smtClean="0"/>
                      <a:t>37,1</a:t>
                    </a:r>
                    <a:endParaRPr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800" b="0" i="0" u="none" strike="noStrike" kern="1200" baseline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Субвенции на осуществление первичного воинского учета</c:v>
                </c:pt>
                <c:pt idx="2">
                  <c:v>Субвенции на выполнение передаваемых полномочий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4728</c:v>
                </c:pt>
                <c:pt idx="1">
                  <c:v>44.5</c:v>
                </c:pt>
                <c:pt idx="2">
                  <c:v>0.2</c:v>
                </c:pt>
              </c:numCache>
            </c:numRef>
          </c:val>
        </c:ser>
        <c:dLbls/>
        <c:gapWidth val="100"/>
        <c:secondPieSize val="75"/>
        <c:serLines/>
      </c:ofPieChart>
    </c:plotArea>
    <c:legend>
      <c:legendPos val="r"/>
      <c:layout/>
      <c:txPr>
        <a:bodyPr rot="0" spcFirstLastPara="0" vertOverflow="ellipsis" vert="horz" wrap="square" anchor="ctr" anchorCtr="1"/>
        <a:lstStyle/>
        <a:p>
          <a:pPr>
            <a:defRPr lang="ru-RU" sz="1600" b="0" i="0" u="none" strike="noStrike" kern="1200" baseline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lang="ru-RU"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DE2E5-393E-4659-A9F0-74C49CA653A9}" type="doc">
      <dgm:prSet loTypeId="urn:microsoft.com/office/officeart/2005/8/layout/vList2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5CAE882-9136-4A98-83C5-47F0AA0297BE}">
      <dgm:prSet phldr="0" custT="0"/>
      <dgm:spPr>
        <a:solidFill>
          <a:schemeClr val="accent3"/>
        </a:solidFill>
      </dgm:spPr>
      <dgm:t>
        <a:bodyPr vert="horz" wrap="square"/>
        <a:lstStyle/>
        <a:p>
          <a:pPr algn="ctr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i="1" dirty="0" smtClean="0"/>
            <a:t>Подготовлен на основе постановления Администрации Гру</a:t>
          </a:r>
          <a:r>
            <a:rPr lang="ru-RU" i="1" dirty="0" err="1" smtClean="0"/>
            <a:t>зиновского</a:t>
          </a:r>
          <a:r>
            <a:rPr lang="ru-RU" i="1" dirty="0" smtClean="0"/>
            <a:t> сельского поселения</a:t>
          </a:r>
          <a:endParaRPr lang="ru-RU" i="1" dirty="0"/>
        </a:p>
      </dgm:t>
    </dgm:pt>
    <dgm:pt modelId="{E47E9F84-87B0-469D-A8FD-4558FFE44058}" type="parTrans" cxnId="{FD5555B2-47DB-48F7-A430-072951445297}">
      <dgm:prSet/>
      <dgm:spPr/>
      <dgm:t>
        <a:bodyPr/>
        <a:lstStyle/>
        <a:p>
          <a:endParaRPr lang="ru-RU"/>
        </a:p>
      </dgm:t>
    </dgm:pt>
    <dgm:pt modelId="{EF9EB9AF-118D-4E09-9D7C-F94C6F022C71}" type="sibTrans" cxnId="{FD5555B2-47DB-48F7-A430-072951445297}">
      <dgm:prSet/>
      <dgm:spPr/>
      <dgm:t>
        <a:bodyPr/>
        <a:lstStyle/>
        <a:p>
          <a:endParaRPr lang="ru-RU"/>
        </a:p>
      </dgm:t>
    </dgm:pt>
    <dgm:pt modelId="{5D0EDF69-C30F-4654-AF96-CC7A6EEA38C9}" type="pres">
      <dgm:prSet presAssocID="{E90DE2E5-393E-4659-A9F0-74C49CA653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B3CB0-CC05-4612-B6FE-BBC2AEB14FC5}" type="pres">
      <dgm:prSet presAssocID="{F5CAE882-9136-4A98-83C5-47F0AA0297BE}" presName="parentText" presStyleLbl="node1" presStyleIdx="0" presStyleCnt="1" custLinFactNeighborX="1244" custLinFactNeighborY="58157">
        <dgm:presLayoutVars>
          <dgm:chMax val="0"/>
          <dgm:bulletEnabled val="1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ru-RU"/>
        </a:p>
      </dgm:t>
    </dgm:pt>
  </dgm:ptLst>
  <dgm:cxnLst>
    <dgm:cxn modelId="{269213C5-C7F1-4699-B29E-4E124231C872}" type="presOf" srcId="{E90DE2E5-393E-4659-A9F0-74C49CA653A9}" destId="{5D0EDF69-C30F-4654-AF96-CC7A6EEA38C9}" srcOrd="0" destOrd="0" presId="urn:microsoft.com/office/officeart/2005/8/layout/vList2#1"/>
    <dgm:cxn modelId="{AF51F05B-89CA-4F43-A504-44FA58DF1BD8}" type="presOf" srcId="{F5CAE882-9136-4A98-83C5-47F0AA0297BE}" destId="{F8DB3CB0-CC05-4612-B6FE-BBC2AEB14FC5}" srcOrd="0" destOrd="0" presId="urn:microsoft.com/office/officeart/2005/8/layout/vList2#1"/>
    <dgm:cxn modelId="{FD5555B2-47DB-48F7-A430-072951445297}" srcId="{E90DE2E5-393E-4659-A9F0-74C49CA653A9}" destId="{F5CAE882-9136-4A98-83C5-47F0AA0297BE}" srcOrd="0" destOrd="0" parTransId="{E47E9F84-87B0-469D-A8FD-4558FFE44058}" sibTransId="{EF9EB9AF-118D-4E09-9D7C-F94C6F022C71}"/>
    <dgm:cxn modelId="{08D86C29-DDC7-4828-9C18-4976DBA8128E}" type="presParOf" srcId="{5D0EDF69-C30F-4654-AF96-CC7A6EEA38C9}" destId="{F8DB3CB0-CC05-4612-B6FE-BBC2AEB14FC5}" srcOrd="0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EE5161-3CB8-4C1D-9142-A744CD20CEFE}" type="doc">
      <dgm:prSet loTypeId="urn:microsoft.com/office/officeart/2005/8/layout/vList3#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F9980A0D-8FDA-450C-B137-1DF27A7C6DCE}">
      <dgm:prSet phldr="0" custT="0"/>
      <dgm:spPr>
        <a:solidFill>
          <a:srgbClr val="00B050"/>
        </a:solidFill>
      </dgm:spPr>
      <dgm:t>
        <a:bodyPr vert="horz" wrap="square"/>
        <a:lstStyle/>
        <a:p>
          <a:pPr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Доходы бюджета сельского поселения  за 1 полугодие </a:t>
          </a:r>
          <a:r>
            <a:rPr lang="ru-RU" dirty="0" smtClean="0"/>
            <a:t>2023г</a:t>
          </a:r>
          <a:r>
            <a:rPr lang="ru-RU" dirty="0" smtClean="0"/>
            <a:t>.</a:t>
          </a:r>
          <a:endParaRPr lang="ru-RU" dirty="0"/>
        </a:p>
      </dgm:t>
    </dgm:pt>
    <dgm:pt modelId="{2BAFAB63-5282-4CC0-B709-5102E6F261C1}" type="parTrans" cxnId="{5DA0D2DD-41A4-40C6-A441-ED7A57BD6B5C}">
      <dgm:prSet/>
      <dgm:spPr/>
      <dgm:t>
        <a:bodyPr/>
        <a:lstStyle/>
        <a:p>
          <a:endParaRPr lang="ru-RU"/>
        </a:p>
      </dgm:t>
    </dgm:pt>
    <dgm:pt modelId="{4D91F560-B12C-4A46-B765-6F7E5FD303DA}" type="sibTrans" cxnId="{5DA0D2DD-41A4-40C6-A441-ED7A57BD6B5C}">
      <dgm:prSet/>
      <dgm:spPr/>
      <dgm:t>
        <a:bodyPr/>
        <a:lstStyle/>
        <a:p>
          <a:endParaRPr lang="ru-RU"/>
        </a:p>
      </dgm:t>
    </dgm:pt>
    <dgm:pt modelId="{358EF758-4698-44DC-8185-CF8FF1B15DBF}" type="pres">
      <dgm:prSet presAssocID="{4BEE5161-3CB8-4C1D-9142-A744CD20CEF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D4D39E-1450-4AA8-9646-B670F2C18BD2}" type="pres">
      <dgm:prSet presAssocID="{F9980A0D-8FDA-450C-B137-1DF27A7C6DCE}" presName="composite" presStyleCnt="0"/>
      <dgm:spPr/>
    </dgm:pt>
    <dgm:pt modelId="{77DED971-9A00-4F70-B745-E6B9ED00292E}" type="pres">
      <dgm:prSet presAssocID="{F9980A0D-8FDA-450C-B137-1DF27A7C6DCE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</dgm:pt>
    <dgm:pt modelId="{4155610F-CA99-4C98-8DB5-FA6F283D3905}" type="pres">
      <dgm:prSet presAssocID="{F9980A0D-8FDA-450C-B137-1DF27A7C6DCE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5F40E4-2FD8-453D-9AFE-157EA7426A3F}" type="presOf" srcId="{F9980A0D-8FDA-450C-B137-1DF27A7C6DCE}" destId="{4155610F-CA99-4C98-8DB5-FA6F283D3905}" srcOrd="0" destOrd="0" presId="urn:microsoft.com/office/officeart/2005/8/layout/vList3#1"/>
    <dgm:cxn modelId="{5DA0D2DD-41A4-40C6-A441-ED7A57BD6B5C}" srcId="{4BEE5161-3CB8-4C1D-9142-A744CD20CEFE}" destId="{F9980A0D-8FDA-450C-B137-1DF27A7C6DCE}" srcOrd="0" destOrd="0" parTransId="{2BAFAB63-5282-4CC0-B709-5102E6F261C1}" sibTransId="{4D91F560-B12C-4A46-B765-6F7E5FD303DA}"/>
    <dgm:cxn modelId="{BA4441CF-1848-4ED7-BE71-B09BEC31C01D}" type="presOf" srcId="{4BEE5161-3CB8-4C1D-9142-A744CD20CEFE}" destId="{358EF758-4698-44DC-8185-CF8FF1B15DBF}" srcOrd="0" destOrd="0" presId="urn:microsoft.com/office/officeart/2005/8/layout/vList3#1"/>
    <dgm:cxn modelId="{0E252E51-B3DB-4DCC-A85A-490A386F8BFB}" type="presParOf" srcId="{358EF758-4698-44DC-8185-CF8FF1B15DBF}" destId="{B0D4D39E-1450-4AA8-9646-B670F2C18BD2}" srcOrd="0" destOrd="0" presId="urn:microsoft.com/office/officeart/2005/8/layout/vList3#1"/>
    <dgm:cxn modelId="{DA4B42A9-277A-40E1-BCB3-3E83C65648A7}" type="presParOf" srcId="{B0D4D39E-1450-4AA8-9646-B670F2C18BD2}" destId="{77DED971-9A00-4F70-B745-E6B9ED00292E}" srcOrd="0" destOrd="0" presId="urn:microsoft.com/office/officeart/2005/8/layout/vList3#1"/>
    <dgm:cxn modelId="{0084AEFD-6179-4A3C-B41D-C3FE05BFA14B}" type="presParOf" srcId="{B0D4D39E-1450-4AA8-9646-B670F2C18BD2}" destId="{4155610F-CA99-4C98-8DB5-FA6F283D390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0DEE32-7A1B-4BC1-926E-ADDAA345B24B}" type="doc">
      <dgm:prSet loTypeId="urn:microsoft.com/office/officeart/2005/8/layout/cycle2" loCatId="cycle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5B938523-99FE-466E-BCC7-9956D4D6C35C}">
      <dgm:prSet phldrT="[Текст]" phldr="0" custT="1"/>
      <dgm:spPr>
        <a:solidFill>
          <a:srgbClr val="00B050"/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Доходы бюджета  </a:t>
          </a:r>
          <a:r>
            <a:rPr lang="ru-RU" sz="1400" dirty="0" smtClean="0"/>
            <a:t>5617,4</a:t>
          </a:r>
          <a:endParaRPr lang="ru-RU" sz="1400" dirty="0"/>
        </a:p>
      </dgm:t>
    </dgm:pt>
    <dgm:pt modelId="{C4C1C564-6599-4E58-B9F0-A642A461637D}" type="parTrans" cxnId="{4B32DEAA-2A1E-4C4A-9379-7F47B6329AA1}">
      <dgm:prSet/>
      <dgm:spPr/>
      <dgm:t>
        <a:bodyPr/>
        <a:lstStyle/>
        <a:p>
          <a:endParaRPr lang="ru-RU"/>
        </a:p>
      </dgm:t>
    </dgm:pt>
    <dgm:pt modelId="{3BB88702-B3E2-4C8B-97CE-940943C6D1C7}" type="sibTrans" cxnId="{4B32DEAA-2A1E-4C4A-9379-7F47B6329AA1}">
      <dgm:prSet/>
      <dgm:spPr/>
      <dgm:t>
        <a:bodyPr/>
        <a:lstStyle/>
        <a:p>
          <a:endParaRPr lang="ru-RU"/>
        </a:p>
      </dgm:t>
    </dgm:pt>
    <dgm:pt modelId="{0EBCE08C-D219-4C1C-BCEA-0C3805A5A309}">
      <dgm:prSet phldrT="[Текст]" phldr="0" custT="1"/>
      <dgm:spPr>
        <a:solidFill>
          <a:srgbClr val="00B050"/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Неналоговые доходы </a:t>
          </a:r>
          <a:r>
            <a:rPr lang="ru-RU" sz="1400" dirty="0" smtClean="0"/>
            <a:t> 40,5</a:t>
          </a:r>
          <a:endParaRPr lang="ru-RU" sz="1400" dirty="0"/>
        </a:p>
      </dgm:t>
    </dgm:pt>
    <dgm:pt modelId="{6FD7C557-9856-4968-A15E-AD5A0454A520}" type="parTrans" cxnId="{2207F243-FCF4-46CF-A0E8-D09AD4FA2A0A}">
      <dgm:prSet/>
      <dgm:spPr/>
      <dgm:t>
        <a:bodyPr/>
        <a:lstStyle/>
        <a:p>
          <a:endParaRPr lang="ru-RU"/>
        </a:p>
      </dgm:t>
    </dgm:pt>
    <dgm:pt modelId="{CC2615C4-8111-4D4F-B645-018462AA6669}" type="sibTrans" cxnId="{2207F243-FCF4-46CF-A0E8-D09AD4FA2A0A}">
      <dgm:prSet/>
      <dgm:spPr/>
      <dgm:t>
        <a:bodyPr/>
        <a:lstStyle/>
        <a:p>
          <a:endParaRPr lang="ru-RU"/>
        </a:p>
      </dgm:t>
    </dgm:pt>
    <dgm:pt modelId="{620793DB-5BFD-47FC-A632-1CB0852FD0A4}">
      <dgm:prSet phldrT="[Текст]" phldr="0" custT="0"/>
      <dgm:spPr>
        <a:solidFill>
          <a:srgbClr val="00B050"/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Безвозмездные поступления   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4628,8</a:t>
          </a:r>
          <a:endParaRPr lang="ru-RU" dirty="0"/>
        </a:p>
      </dgm:t>
    </dgm:pt>
    <dgm:pt modelId="{EBFBFBB4-737D-4223-85FF-36C1AA188AF9}" type="parTrans" cxnId="{09959C02-D0F2-4AF6-A956-FFBE0D557C3E}">
      <dgm:prSet/>
      <dgm:spPr/>
      <dgm:t>
        <a:bodyPr/>
        <a:lstStyle/>
        <a:p>
          <a:endParaRPr lang="ru-RU"/>
        </a:p>
      </dgm:t>
    </dgm:pt>
    <dgm:pt modelId="{B8F7097D-9148-4A43-B141-080FE32B7D90}" type="sibTrans" cxnId="{09959C02-D0F2-4AF6-A956-FFBE0D557C3E}">
      <dgm:prSet/>
      <dgm:spPr/>
      <dgm:t>
        <a:bodyPr/>
        <a:lstStyle/>
        <a:p>
          <a:endParaRPr lang="ru-RU"/>
        </a:p>
      </dgm:t>
    </dgm:pt>
    <dgm:pt modelId="{63E43605-D053-4926-8335-E2CF462A48F4}">
      <dgm:prSet phldrT="[Текст]" phldr="0" custT="1"/>
      <dgm:spPr>
        <a:solidFill>
          <a:srgbClr val="00B050"/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/>
            <a:t>Налоговые доходы    </a:t>
          </a:r>
          <a:r>
            <a:rPr lang="ru-RU" sz="1400" dirty="0" smtClean="0"/>
            <a:t>948,1</a:t>
          </a:r>
          <a:endParaRPr lang="ru-RU" sz="1400" dirty="0"/>
        </a:p>
      </dgm:t>
    </dgm:pt>
    <dgm:pt modelId="{2981E54C-F96C-4095-8748-135ED1390C11}" type="parTrans" cxnId="{A8290EC6-ACFB-4CE2-9124-F400E810BD42}">
      <dgm:prSet/>
      <dgm:spPr/>
      <dgm:t>
        <a:bodyPr/>
        <a:lstStyle/>
        <a:p>
          <a:endParaRPr lang="ru-RU"/>
        </a:p>
      </dgm:t>
    </dgm:pt>
    <dgm:pt modelId="{97FCD361-FD69-4A18-8849-C80FD9E2001D}" type="sibTrans" cxnId="{A8290EC6-ACFB-4CE2-9124-F400E810BD42}">
      <dgm:prSet/>
      <dgm:spPr/>
      <dgm:t>
        <a:bodyPr/>
        <a:lstStyle/>
        <a:p>
          <a:endParaRPr lang="ru-RU"/>
        </a:p>
      </dgm:t>
    </dgm:pt>
    <dgm:pt modelId="{28AF91D4-EFFA-409C-A3E0-54B0F8D4601B}" type="pres">
      <dgm:prSet presAssocID="{E10DEE32-7A1B-4BC1-926E-ADDAA345B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8597E-DEC0-4283-92AE-85FAC8288FAD}" type="pres">
      <dgm:prSet presAssocID="{5B938523-99FE-466E-BCC7-9956D4D6C35C}" presName="node" presStyleLbl="node1" presStyleIdx="0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5618266D-0EFB-40E3-BB4F-0DC5386B6DFA}" type="pres">
      <dgm:prSet presAssocID="{3BB88702-B3E2-4C8B-97CE-940943C6D1C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EBAA05D-D3B8-46BA-B968-FF5B39E02FA2}" type="pres">
      <dgm:prSet presAssocID="{3BB88702-B3E2-4C8B-97CE-940943C6D1C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043F4E1-7DEF-43A2-B6FB-350353A57C0A}" type="pres">
      <dgm:prSet presAssocID="{0EBCE08C-D219-4C1C-BCEA-0C3805A5A309}" presName="node" presStyleLbl="node1" presStyleIdx="1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3ED3EF94-F88E-4E04-8458-384602EE829F}" type="pres">
      <dgm:prSet presAssocID="{CC2615C4-8111-4D4F-B645-018462AA666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429B1FC-B2DF-4A14-A223-1875A5398523}" type="pres">
      <dgm:prSet presAssocID="{CC2615C4-8111-4D4F-B645-018462AA666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D58CC0E-65A7-40F3-886E-41D1FA3E027C}" type="pres">
      <dgm:prSet presAssocID="{620793DB-5BFD-47FC-A632-1CB0852FD0A4}" presName="node" presStyleLbl="node1" presStyleIdx="2" presStyleCnt="4" custScaleX="155415" custScaleY="110921" custRadScaleRad="98962" custRadScaleInc="-5273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7018AC51-BDA5-4A54-9D94-040EB0D7B7E3}" type="pres">
      <dgm:prSet presAssocID="{B8F7097D-9148-4A43-B141-080FE32B7D9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47C9509-285B-464B-9FA8-C525497A25AF}" type="pres">
      <dgm:prSet presAssocID="{B8F7097D-9148-4A43-B141-080FE32B7D9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E930203-CBE2-4F67-A0C8-5148522591FE}" type="pres">
      <dgm:prSet presAssocID="{63E43605-D053-4926-8335-E2CF462A48F4}" presName="node" presStyleLbl="node1" presStyleIdx="3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ED865CC1-84B5-452C-A265-FBC08DB69962}" type="pres">
      <dgm:prSet presAssocID="{97FCD361-FD69-4A18-8849-C80FD9E2001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8D13D86-4B4A-47DD-AF35-754569FCE38D}" type="pres">
      <dgm:prSet presAssocID="{97FCD361-FD69-4A18-8849-C80FD9E2001D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2207F243-FCF4-46CF-A0E8-D09AD4FA2A0A}" srcId="{E10DEE32-7A1B-4BC1-926E-ADDAA345B24B}" destId="{0EBCE08C-D219-4C1C-BCEA-0C3805A5A309}" srcOrd="1" destOrd="0" parTransId="{6FD7C557-9856-4968-A15E-AD5A0454A520}" sibTransId="{CC2615C4-8111-4D4F-B645-018462AA6669}"/>
    <dgm:cxn modelId="{AB062FFD-442D-488F-A401-05E4964B2520}" type="presOf" srcId="{B8F7097D-9148-4A43-B141-080FE32B7D90}" destId="{7018AC51-BDA5-4A54-9D94-040EB0D7B7E3}" srcOrd="0" destOrd="0" presId="urn:microsoft.com/office/officeart/2005/8/layout/cycle2"/>
    <dgm:cxn modelId="{09959C02-D0F2-4AF6-A956-FFBE0D557C3E}" srcId="{E10DEE32-7A1B-4BC1-926E-ADDAA345B24B}" destId="{620793DB-5BFD-47FC-A632-1CB0852FD0A4}" srcOrd="2" destOrd="0" parTransId="{EBFBFBB4-737D-4223-85FF-36C1AA188AF9}" sibTransId="{B8F7097D-9148-4A43-B141-080FE32B7D90}"/>
    <dgm:cxn modelId="{7AA25D22-4278-4527-B57D-555C75DE3618}" type="presOf" srcId="{63E43605-D053-4926-8335-E2CF462A48F4}" destId="{2E930203-CBE2-4F67-A0C8-5148522591FE}" srcOrd="0" destOrd="0" presId="urn:microsoft.com/office/officeart/2005/8/layout/cycle2"/>
    <dgm:cxn modelId="{A6E3405A-4E54-4C39-936B-CA0FD2969347}" type="presOf" srcId="{97FCD361-FD69-4A18-8849-C80FD9E2001D}" destId="{ED865CC1-84B5-452C-A265-FBC08DB69962}" srcOrd="0" destOrd="0" presId="urn:microsoft.com/office/officeart/2005/8/layout/cycle2"/>
    <dgm:cxn modelId="{C83C6E0A-6FAD-44DC-A7BC-DBB226F8216F}" type="presOf" srcId="{E10DEE32-7A1B-4BC1-926E-ADDAA345B24B}" destId="{28AF91D4-EFFA-409C-A3E0-54B0F8D4601B}" srcOrd="0" destOrd="0" presId="urn:microsoft.com/office/officeart/2005/8/layout/cycle2"/>
    <dgm:cxn modelId="{4B32DEAA-2A1E-4C4A-9379-7F47B6329AA1}" srcId="{E10DEE32-7A1B-4BC1-926E-ADDAA345B24B}" destId="{5B938523-99FE-466E-BCC7-9956D4D6C35C}" srcOrd="0" destOrd="0" parTransId="{C4C1C564-6599-4E58-B9F0-A642A461637D}" sibTransId="{3BB88702-B3E2-4C8B-97CE-940943C6D1C7}"/>
    <dgm:cxn modelId="{1AB8EA40-B97E-4E81-A654-E6DD84B3D8C5}" type="presOf" srcId="{CC2615C4-8111-4D4F-B645-018462AA6669}" destId="{3ED3EF94-F88E-4E04-8458-384602EE829F}" srcOrd="0" destOrd="0" presId="urn:microsoft.com/office/officeart/2005/8/layout/cycle2"/>
    <dgm:cxn modelId="{234204A3-CA7A-416E-8031-D3FB98C35A19}" type="presOf" srcId="{620793DB-5BFD-47FC-A632-1CB0852FD0A4}" destId="{3D58CC0E-65A7-40F3-886E-41D1FA3E027C}" srcOrd="0" destOrd="0" presId="urn:microsoft.com/office/officeart/2005/8/layout/cycle2"/>
    <dgm:cxn modelId="{B42B2209-BE1A-40EF-820F-A273DF205CBA}" type="presOf" srcId="{3BB88702-B3E2-4C8B-97CE-940943C6D1C7}" destId="{7EBAA05D-D3B8-46BA-B968-FF5B39E02FA2}" srcOrd="1" destOrd="0" presId="urn:microsoft.com/office/officeart/2005/8/layout/cycle2"/>
    <dgm:cxn modelId="{0A1A465D-ADCA-4AE0-8543-D2B2C5699168}" type="presOf" srcId="{3BB88702-B3E2-4C8B-97CE-940943C6D1C7}" destId="{5618266D-0EFB-40E3-BB4F-0DC5386B6DFA}" srcOrd="0" destOrd="0" presId="urn:microsoft.com/office/officeart/2005/8/layout/cycle2"/>
    <dgm:cxn modelId="{A280BAA0-DCD3-4AEF-B379-D7CD305CFE5A}" type="presOf" srcId="{0EBCE08C-D219-4C1C-BCEA-0C3805A5A309}" destId="{1043F4E1-7DEF-43A2-B6FB-350353A57C0A}" srcOrd="0" destOrd="0" presId="urn:microsoft.com/office/officeart/2005/8/layout/cycle2"/>
    <dgm:cxn modelId="{B60B0B86-7D0A-43EA-AAE0-056804D068AB}" type="presOf" srcId="{CC2615C4-8111-4D4F-B645-018462AA6669}" destId="{F429B1FC-B2DF-4A14-A223-1875A5398523}" srcOrd="1" destOrd="0" presId="urn:microsoft.com/office/officeart/2005/8/layout/cycle2"/>
    <dgm:cxn modelId="{A8290EC6-ACFB-4CE2-9124-F400E810BD42}" srcId="{E10DEE32-7A1B-4BC1-926E-ADDAA345B24B}" destId="{63E43605-D053-4926-8335-E2CF462A48F4}" srcOrd="3" destOrd="0" parTransId="{2981E54C-F96C-4095-8748-135ED1390C11}" sibTransId="{97FCD361-FD69-4A18-8849-C80FD9E2001D}"/>
    <dgm:cxn modelId="{52A38976-B52D-445F-87D0-5D01A1159A00}" type="presOf" srcId="{97FCD361-FD69-4A18-8849-C80FD9E2001D}" destId="{28D13D86-4B4A-47DD-AF35-754569FCE38D}" srcOrd="1" destOrd="0" presId="urn:microsoft.com/office/officeart/2005/8/layout/cycle2"/>
    <dgm:cxn modelId="{2D1C53C4-710F-491E-B5FD-F4ED8229C1AC}" type="presOf" srcId="{B8F7097D-9148-4A43-B141-080FE32B7D90}" destId="{947C9509-285B-464B-9FA8-C525497A25AF}" srcOrd="1" destOrd="0" presId="urn:microsoft.com/office/officeart/2005/8/layout/cycle2"/>
    <dgm:cxn modelId="{71AE57AD-FB4B-4CE8-8A7C-9D8B1419A18E}" type="presOf" srcId="{5B938523-99FE-466E-BCC7-9956D4D6C35C}" destId="{FA88597E-DEC0-4283-92AE-85FAC8288FAD}" srcOrd="0" destOrd="0" presId="urn:microsoft.com/office/officeart/2005/8/layout/cycle2"/>
    <dgm:cxn modelId="{DEACBAFC-696D-485B-A9FF-4AD355994B1F}" type="presParOf" srcId="{28AF91D4-EFFA-409C-A3E0-54B0F8D4601B}" destId="{FA88597E-DEC0-4283-92AE-85FAC8288FAD}" srcOrd="0" destOrd="0" presId="urn:microsoft.com/office/officeart/2005/8/layout/cycle2"/>
    <dgm:cxn modelId="{19631B6A-AFDA-473D-9917-9DEEE5C7BE0E}" type="presParOf" srcId="{28AF91D4-EFFA-409C-A3E0-54B0F8D4601B}" destId="{5618266D-0EFB-40E3-BB4F-0DC5386B6DFA}" srcOrd="1" destOrd="0" presId="urn:microsoft.com/office/officeart/2005/8/layout/cycle2"/>
    <dgm:cxn modelId="{00D2314F-4E5F-4BB0-A4F0-66E686939453}" type="presParOf" srcId="{5618266D-0EFB-40E3-BB4F-0DC5386B6DFA}" destId="{7EBAA05D-D3B8-46BA-B968-FF5B39E02FA2}" srcOrd="0" destOrd="0" presId="urn:microsoft.com/office/officeart/2005/8/layout/cycle2"/>
    <dgm:cxn modelId="{791BB72B-A938-47DD-9155-5CD17422AF14}" type="presParOf" srcId="{28AF91D4-EFFA-409C-A3E0-54B0F8D4601B}" destId="{1043F4E1-7DEF-43A2-B6FB-350353A57C0A}" srcOrd="2" destOrd="0" presId="urn:microsoft.com/office/officeart/2005/8/layout/cycle2"/>
    <dgm:cxn modelId="{03BF7EA2-44E1-4C7A-BA3C-3B9E7F144C2C}" type="presParOf" srcId="{28AF91D4-EFFA-409C-A3E0-54B0F8D4601B}" destId="{3ED3EF94-F88E-4E04-8458-384602EE829F}" srcOrd="3" destOrd="0" presId="urn:microsoft.com/office/officeart/2005/8/layout/cycle2"/>
    <dgm:cxn modelId="{2E569A9E-B044-4921-929C-E4D983204B2D}" type="presParOf" srcId="{3ED3EF94-F88E-4E04-8458-384602EE829F}" destId="{F429B1FC-B2DF-4A14-A223-1875A5398523}" srcOrd="0" destOrd="0" presId="urn:microsoft.com/office/officeart/2005/8/layout/cycle2"/>
    <dgm:cxn modelId="{DE1B1BFE-D160-41CB-9F7D-1BA65D75A216}" type="presParOf" srcId="{28AF91D4-EFFA-409C-A3E0-54B0F8D4601B}" destId="{3D58CC0E-65A7-40F3-886E-41D1FA3E027C}" srcOrd="4" destOrd="0" presId="urn:microsoft.com/office/officeart/2005/8/layout/cycle2"/>
    <dgm:cxn modelId="{10720D27-6C8F-42E8-A045-69A79B3F41E0}" type="presParOf" srcId="{28AF91D4-EFFA-409C-A3E0-54B0F8D4601B}" destId="{7018AC51-BDA5-4A54-9D94-040EB0D7B7E3}" srcOrd="5" destOrd="0" presId="urn:microsoft.com/office/officeart/2005/8/layout/cycle2"/>
    <dgm:cxn modelId="{AA64CF76-0A87-46B8-960B-E913F0C0AC63}" type="presParOf" srcId="{7018AC51-BDA5-4A54-9D94-040EB0D7B7E3}" destId="{947C9509-285B-464B-9FA8-C525497A25AF}" srcOrd="0" destOrd="0" presId="urn:microsoft.com/office/officeart/2005/8/layout/cycle2"/>
    <dgm:cxn modelId="{9989DD12-D2F0-4053-9028-7041D27F589D}" type="presParOf" srcId="{28AF91D4-EFFA-409C-A3E0-54B0F8D4601B}" destId="{2E930203-CBE2-4F67-A0C8-5148522591FE}" srcOrd="6" destOrd="0" presId="urn:microsoft.com/office/officeart/2005/8/layout/cycle2"/>
    <dgm:cxn modelId="{C6ECB8A1-27AE-4530-B75F-DE2EA4EED74F}" type="presParOf" srcId="{28AF91D4-EFFA-409C-A3E0-54B0F8D4601B}" destId="{ED865CC1-84B5-452C-A265-FBC08DB69962}" srcOrd="7" destOrd="0" presId="urn:microsoft.com/office/officeart/2005/8/layout/cycle2"/>
    <dgm:cxn modelId="{A66240A6-D2D8-470C-8D18-2A7E648FF50A}" type="presParOf" srcId="{ED865CC1-84B5-452C-A265-FBC08DB69962}" destId="{28D13D86-4B4A-47DD-AF35-754569FCE38D}" srcOrd="0" destOrd="0" presId="urn:microsoft.com/office/officeart/2005/8/layout/cycle2"/>
  </dgm:cxnLst>
  <dgm:bg>
    <a:gradFill flip="none" rotWithShape="1">
      <a:gsLst>
        <a:gs pos="0">
          <a:schemeClr val="accent3"/>
        </a:gs>
        <a:gs pos="50000">
          <a:srgbClr val="9CB86E"/>
        </a:gs>
        <a:gs pos="100000">
          <a:srgbClr val="156B13"/>
        </a:gs>
      </a:gsLst>
      <a:lin ang="135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B3CB0-CC05-4612-B6FE-BBC2AEB14FC5}">
      <dsp:nvSpPr>
        <dsp:cNvPr id="0" name=""/>
        <dsp:cNvSpPr/>
      </dsp:nvSpPr>
      <dsp:spPr>
        <a:xfrm>
          <a:off x="0" y="612963"/>
          <a:ext cx="8424936" cy="3203460"/>
        </a:xfrm>
        <a:prstGeom prst="flowChartInputOutpu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700" i="1" kern="1200" dirty="0" smtClean="0"/>
            <a:t>Подготовлен на основе постановления Администрации Гру</a:t>
          </a:r>
          <a:r>
            <a:rPr lang="ru-RU" sz="3700" i="1" kern="1200" dirty="0" err="1" smtClean="0"/>
            <a:t>зиновского</a:t>
          </a:r>
          <a:r>
            <a:rPr lang="ru-RU" sz="3700" i="1" kern="1200" dirty="0" smtClean="0"/>
            <a:t> сельского поселения</a:t>
          </a:r>
          <a:endParaRPr lang="ru-RU" sz="3700" i="1" kern="1200" dirty="0"/>
        </a:p>
      </dsp:txBody>
      <dsp:txXfrm>
        <a:off x="0" y="612963"/>
        <a:ext cx="8424936" cy="32034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55610F-CA99-4C98-8DB5-FA6F283D3905}">
      <dsp:nvSpPr>
        <dsp:cNvPr id="0" name=""/>
        <dsp:cNvSpPr/>
      </dsp:nvSpPr>
      <dsp:spPr>
        <a:xfrm rot="10800000">
          <a:off x="1664207" y="0"/>
          <a:ext cx="5472684" cy="1143000"/>
        </a:xfrm>
        <a:prstGeom prst="homePlat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31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Доходы бюджета сельского поселения  за 1 полугодие </a:t>
          </a:r>
          <a:r>
            <a:rPr lang="ru-RU" sz="2500" kern="1200" dirty="0" smtClean="0"/>
            <a:t>2023г</a:t>
          </a:r>
          <a:r>
            <a:rPr lang="ru-RU" sz="2500" kern="1200" dirty="0" smtClean="0"/>
            <a:t>.</a:t>
          </a:r>
          <a:endParaRPr lang="ru-RU" sz="2500" kern="1200" dirty="0"/>
        </a:p>
      </dsp:txBody>
      <dsp:txXfrm rot="10800000">
        <a:off x="1664207" y="0"/>
        <a:ext cx="5472684" cy="1143000"/>
      </dsp:txXfrm>
    </dsp:sp>
    <dsp:sp modelId="{77DED971-9A00-4F70-B745-E6B9ED00292E}">
      <dsp:nvSpPr>
        <dsp:cNvPr id="0" name=""/>
        <dsp:cNvSpPr/>
      </dsp:nvSpPr>
      <dsp:spPr>
        <a:xfrm>
          <a:off x="1092707" y="0"/>
          <a:ext cx="1143000" cy="114300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88597E-DEC0-4283-92AE-85FAC8288FAD}">
      <dsp:nvSpPr>
        <dsp:cNvPr id="0" name=""/>
        <dsp:cNvSpPr/>
      </dsp:nvSpPr>
      <dsp:spPr>
        <a:xfrm>
          <a:off x="3390490" y="-37838"/>
          <a:ext cx="1448618" cy="1448618"/>
        </a:xfrm>
        <a:prstGeom prst="flowChartMultidocumen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Доходы бюджета  </a:t>
          </a:r>
          <a:r>
            <a:rPr lang="ru-RU" sz="1400" kern="1200" dirty="0" smtClean="0"/>
            <a:t>5617,4</a:t>
          </a:r>
          <a:endParaRPr lang="ru-RU" sz="1400" kern="1200" dirty="0"/>
        </a:p>
      </dsp:txBody>
      <dsp:txXfrm>
        <a:off x="3390490" y="-37838"/>
        <a:ext cx="1448618" cy="1448618"/>
      </dsp:txXfrm>
    </dsp:sp>
    <dsp:sp modelId="{5618266D-0EFB-40E3-BB4F-0DC5386B6DFA}">
      <dsp:nvSpPr>
        <dsp:cNvPr id="0" name=""/>
        <dsp:cNvSpPr/>
      </dsp:nvSpPr>
      <dsp:spPr>
        <a:xfrm rot="2700000">
          <a:off x="4683473" y="120280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2700000">
        <a:off x="4683473" y="1202806"/>
        <a:ext cx="384234" cy="488908"/>
      </dsp:txXfrm>
    </dsp:sp>
    <dsp:sp modelId="{1043F4E1-7DEF-43A2-B6FB-350353A57C0A}">
      <dsp:nvSpPr>
        <dsp:cNvPr id="0" name=""/>
        <dsp:cNvSpPr/>
      </dsp:nvSpPr>
      <dsp:spPr>
        <a:xfrm>
          <a:off x="4927450" y="1499121"/>
          <a:ext cx="1448618" cy="1448618"/>
        </a:xfrm>
        <a:prstGeom prst="flowChartMultidocumen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Неналоговые доходы </a:t>
          </a:r>
          <a:r>
            <a:rPr lang="ru-RU" sz="1400" kern="1200" dirty="0" smtClean="0"/>
            <a:t> 40,5</a:t>
          </a:r>
          <a:endParaRPr lang="ru-RU" sz="1400" kern="1200" dirty="0"/>
        </a:p>
      </dsp:txBody>
      <dsp:txXfrm>
        <a:off x="4927450" y="1499121"/>
        <a:ext cx="1448618" cy="1448618"/>
      </dsp:txXfrm>
    </dsp:sp>
    <dsp:sp modelId="{3ED3EF94-F88E-4E04-8458-384602EE829F}">
      <dsp:nvSpPr>
        <dsp:cNvPr id="0" name=""/>
        <dsp:cNvSpPr/>
      </dsp:nvSpPr>
      <dsp:spPr>
        <a:xfrm rot="8047508">
          <a:off x="4862690" y="2663411"/>
          <a:ext cx="25044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8047508">
        <a:off x="4862690" y="2663411"/>
        <a:ext cx="250445" cy="488908"/>
      </dsp:txXfrm>
    </dsp:sp>
    <dsp:sp modelId="{3D58CC0E-65A7-40F3-886E-41D1FA3E027C}">
      <dsp:nvSpPr>
        <dsp:cNvPr id="0" name=""/>
        <dsp:cNvSpPr/>
      </dsp:nvSpPr>
      <dsp:spPr>
        <a:xfrm>
          <a:off x="3052087" y="2939721"/>
          <a:ext cx="2251370" cy="1606822"/>
        </a:xfrm>
        <a:prstGeom prst="flowChartMultidocumen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Безвозмездные поступления    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4628,8</a:t>
          </a:r>
          <a:endParaRPr lang="ru-RU" sz="2200" kern="1200" dirty="0"/>
        </a:p>
      </dsp:txBody>
      <dsp:txXfrm>
        <a:off x="3052087" y="2939721"/>
        <a:ext cx="2251370" cy="1606822"/>
      </dsp:txXfrm>
    </dsp:sp>
    <dsp:sp modelId="{7018AC51-BDA5-4A54-9D94-040EB0D7B7E3}">
      <dsp:nvSpPr>
        <dsp:cNvPr id="0" name=""/>
        <dsp:cNvSpPr/>
      </dsp:nvSpPr>
      <dsp:spPr>
        <a:xfrm rot="13411607">
          <a:off x="3162590" y="2672769"/>
          <a:ext cx="291340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3411607">
        <a:off x="3162590" y="2672769"/>
        <a:ext cx="291340" cy="488908"/>
      </dsp:txXfrm>
    </dsp:sp>
    <dsp:sp modelId="{2E930203-CBE2-4F67-A0C8-5148522591FE}">
      <dsp:nvSpPr>
        <dsp:cNvPr id="0" name=""/>
        <dsp:cNvSpPr/>
      </dsp:nvSpPr>
      <dsp:spPr>
        <a:xfrm>
          <a:off x="1853530" y="1499121"/>
          <a:ext cx="1448618" cy="1448618"/>
        </a:xfrm>
        <a:prstGeom prst="flowChartMultidocumen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   </a:t>
          </a:r>
          <a:r>
            <a:rPr lang="ru-RU" sz="1400" kern="1200" dirty="0" smtClean="0"/>
            <a:t>948,1</a:t>
          </a:r>
          <a:endParaRPr lang="ru-RU" sz="1400" kern="1200" dirty="0"/>
        </a:p>
      </dsp:txBody>
      <dsp:txXfrm>
        <a:off x="1853530" y="1499121"/>
        <a:ext cx="1448618" cy="1448618"/>
      </dsp:txXfrm>
    </dsp:sp>
    <dsp:sp modelId="{ED865CC1-84B5-452C-A265-FBC08DB69962}">
      <dsp:nvSpPr>
        <dsp:cNvPr id="0" name=""/>
        <dsp:cNvSpPr/>
      </dsp:nvSpPr>
      <dsp:spPr>
        <a:xfrm rot="18900000">
          <a:off x="3146513" y="1218185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8900000">
        <a:off x="3146513" y="1218185"/>
        <a:ext cx="384234" cy="488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Исполнение бюджета  </a:t>
            </a:r>
            <a:r>
              <a:rPr lang="ru-RU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за 1 полугодие 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2023г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2708920"/>
          <a:ext cx="84249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на развитие культуры в 1 полугодии 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 составляют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1539,5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9" y="1600201"/>
            <a:ext cx="8424936" cy="514116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Уровень долговой нагрузки </a:t>
            </a:r>
            <a:r>
              <a:rPr lang="ru-RU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за 1 полугодие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2023г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Под долговой нагрузкой подразумевается финансовый показатель, который отображает уровень обременения муниципального образования разнообразными обязательствами и возможностью выполнить их.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Грузиновском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сельском поселении долговых обязательств нет.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Большое спасибо за внимание!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00200"/>
            <a:ext cx="8136903" cy="493364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Что </a:t>
            </a:r>
            <a:r>
              <a:rPr lang="ru-RU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такое</a:t>
            </a:r>
            <a:r>
              <a:rPr lang="ru-RU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бюджет для граждан?</a:t>
            </a:r>
            <a:endParaRPr lang="ru-RU" i="1" spc="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Все финансовые органы составляют на регулярной основе аналитический материал «Бюджет для граждан, который содержит основные положения решений о местных бюджетах и отчета об их исполнении в доступной форме».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Граждане – как налогоплательщики и потребители государственных  и муниципальных услуг должны быть уверены в том, что передаваемые ими в распоряжение государства средств используются прозрачно и эффективно, приносят конкретные результаты, как для общества в целом, так и для каждой семьи, каждого человека.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Доходы </a:t>
            </a:r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бюджета </a:t>
            </a:r>
            <a:r>
              <a:rPr lang="ru-RU" sz="2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 Морозовского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района за 1 полугодие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 составили 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5617,4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рублей.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8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/>
                        <a:t>  - НДФЛ – </a:t>
                      </a:r>
                      <a:r>
                        <a:rPr lang="ru-RU" b="0" i="1" dirty="0" smtClean="0"/>
                        <a:t>78,1</a:t>
                      </a:r>
                      <a:endParaRPr lang="ru-RU" b="0" i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ЕСХН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421,3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Налог на имущество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физ. лиц – 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14,8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Земельный налог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423,8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Прочие доходы –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0,3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Аренда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имущества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– 39,2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Аренда ЗУ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r>
                        <a:rPr lang="ru-RU" sz="1800" i="1" dirty="0" smtClean="0">
                          <a:solidFill>
                            <a:schemeClr val="bg1"/>
                          </a:solidFill>
                          <a:sym typeface="+mn-ea"/>
                        </a:rPr>
                        <a:t>Дотации – </a:t>
                      </a:r>
                      <a:r>
                        <a:rPr lang="ru-RU" sz="1800" i="1" dirty="0" smtClean="0">
                          <a:solidFill>
                            <a:schemeClr val="bg1"/>
                          </a:solidFill>
                          <a:sym typeface="+mn-ea"/>
                        </a:rPr>
                        <a:t>4591,5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r>
                        <a:rPr lang="ru-RU" sz="1800" i="1" dirty="0" smtClean="0">
                          <a:solidFill>
                            <a:schemeClr val="bg1"/>
                          </a:solidFill>
                          <a:sym typeface="+mn-ea"/>
                        </a:rPr>
                        <a:t>Субвенции – </a:t>
                      </a:r>
                      <a:r>
                        <a:rPr lang="ru-RU" sz="1800" i="1" dirty="0" smtClean="0">
                          <a:solidFill>
                            <a:schemeClr val="bg1"/>
                          </a:solidFill>
                          <a:sym typeface="+mn-ea"/>
                        </a:rPr>
                        <a:t>37,3</a:t>
                      </a:r>
                      <a:endParaRPr lang="ru-RU" sz="1800" b="0" i="1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Безвозмездные поступления, предоставленные </a:t>
            </a:r>
            <a:r>
              <a:rPr lang="ru-RU" sz="2800" spc="1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Грузиновскому</a:t>
            </a: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сельскому поселению </a:t>
            </a:r>
            <a:b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 1 полугодие </a:t>
            </a: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2023г</a:t>
            </a:r>
            <a:endParaRPr lang="ru-RU" sz="2800" spc="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бюджета </a:t>
            </a:r>
            <a:r>
              <a:rPr lang="ru-RU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Грузиновского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сельского поселения  Морозовского района за 1 полугодие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г. составили –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3721,3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7486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1726,1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 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5329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278,1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7048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кинематография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1539,5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на жилищно-коммунальное хозяйство в 1 полугодии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 составляют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278,1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060849"/>
            <a:ext cx="8712968" cy="47726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на уличное освещение в 1 полугодии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2023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 составляют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51,3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767680"/>
            <a:ext cx="7848872" cy="468565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на благоустройство территории поселения  в 1 полугодии составляют </a:t>
            </a:r>
            <a:r>
              <a:rPr lang="ru-RU" sz="3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226,8 </a:t>
            </a:r>
            <a:r>
              <a:rPr lang="ru-RU" sz="3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844824"/>
            <a:ext cx="7920880" cy="48531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356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Исполнение бюджета  Грузиновского сельского поселения за 1 полугодие 2023г.</vt:lpstr>
      <vt:lpstr>Что такое бюджет для граждан?</vt:lpstr>
      <vt:lpstr>Слайд 3</vt:lpstr>
      <vt:lpstr>Доходы бюджета Грузиновского сельского поселения  Морозовского района за 1 полугодие 2023 года составили   5617,4 тыс. рублей.</vt:lpstr>
      <vt:lpstr>Безвозмездные поступления, предоставленные Грузиновскому сельскому поселению  за 1 полугодие 2023г</vt:lpstr>
      <vt:lpstr>Расходы бюджета Грузиновского сельского поселения  Морозовского района за 1 полугодие 2023 г. составили – 3721,3 тыс. рублей</vt:lpstr>
      <vt:lpstr>Расходы на жилищно-коммунальное хозяйство в 1 полугодии 2023 года составляют 278,1 тыс. рублей.</vt:lpstr>
      <vt:lpstr>Расходы на уличное освещение в 1 полугодии 2023 года составляют  51,3 тыс. рублей.</vt:lpstr>
      <vt:lpstr>Расходы на благоустройство территории поселения  в 1 полугодии составляют 226,8 тыс. рублей.</vt:lpstr>
      <vt:lpstr>Расходы на развитие культуры в 1 полугодии  2023 года составляют 1539,5 тыс. рублей</vt:lpstr>
      <vt:lpstr>Уровень долговой нагрузки Грузиновского сельского поселения за 1 полугодие 2023г.</vt:lpstr>
      <vt:lpstr>Большое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Грузиновского сельского поселения.</dc:title>
  <dc:creator>User</dc:creator>
  <cp:lastModifiedBy>Пользователь</cp:lastModifiedBy>
  <cp:revision>72</cp:revision>
  <dcterms:created xsi:type="dcterms:W3CDTF">2018-04-11T07:26:00Z</dcterms:created>
  <dcterms:modified xsi:type="dcterms:W3CDTF">2024-01-24T09:55:17Z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C21006AA63B644C69107C42D4E6FFE08</vt:lpwstr>
  </property>
  <property fmtid="{D5CDD505-2E9C-101B-9397-08002B2CF9AE}" pid="3" name="KSOProductBuildVer">
    <vt:lpwstr>1049-11.2.0.11306</vt:lpwstr>
  </property>
</Properties>
</file>