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60" r:id="rId5"/>
    <p:sldId id="26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1"/>
              <c:layout>
                <c:manualLayout>
                  <c:x val="-0.0553006221444542"/>
                  <c:y val="-0.005226953910140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432098765432"/>
                      <c:h val="0.16345140249710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на выравниваие бюджетной обеспеченности</c:v>
                </c:pt>
                <c:pt idx="1">
                  <c:v>Субвенции на осуществление первичного воинского учета</c:v>
                </c:pt>
                <c:pt idx="2">
                  <c:v>Субвенции на выполнение передаваемых полномочий</c:v>
                </c:pt>
                <c:pt idx="3">
                  <c:v>Дотации на поддержку мер по обеспечению сбалансированности бюджетов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2700</c:v>
                </c:pt>
                <c:pt idx="1">
                  <c:v>25.3</c:v>
                </c:pt>
                <c:pt idx="2">
                  <c:v>0.2</c:v>
                </c:pt>
                <c:pt idx="3">
                  <c:v>54.9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</c:pie3DChart>
    </c:plotArea>
    <c:legend>
      <c:legendPos val="r"/>
      <c:layout>
        <c:manualLayout>
          <c:xMode val="edge"/>
          <c:yMode val="edge"/>
          <c:x val="0.657407407407407"/>
          <c:y val="0.0464398405378038"/>
          <c:w val="0.333333333333333"/>
          <c:h val="0.91673087031422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ru-RU" sz="1800"/>
      </a:pPr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AE882-9136-4A98-83C5-47F0AA0297BE}">
      <dgm:prSet phldr="0" custT="1"/>
      <dgm:spPr>
        <a:solidFill>
          <a:schemeClr val="accent2"/>
        </a:solidFill>
      </dgm:spPr>
      <dgm:t>
        <a:bodyPr vert="horz" wrap="square"/>
        <a:p>
          <a:pPr algn="ctr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dirty="0" smtClean="0"/>
            <a:t/>
          </a:r>
          <a:endParaRPr lang="ru-RU" sz="2000" i="1" dirty="0" smtClean="0"/>
        </a:p>
        <a:p>
          <a:pPr algn="ctr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dirty="0" smtClean="0"/>
            <a:t>Подготовлен на основе </a:t>
          </a:r>
          <a:r>
            <a:rPr lang="ru-RU" sz="2000" i="1" dirty="0" smtClean="0"/>
            <a:t>постановл</a:t>
          </a:r>
          <a:r>
            <a:rPr lang="ru-RU" sz="2000" i="1" dirty="0" smtClean="0"/>
            <a:t>ения </a:t>
          </a:r>
          <a:r>
            <a:rPr lang="ru-RU" sz="2000" i="1" dirty="0" smtClean="0"/>
            <a:t>Администрации</a:t>
          </a:r>
          <a:r>
            <a:rPr lang="ru-RU" sz="2000" i="1" dirty="0" smtClean="0"/>
            <a:t> </a:t>
          </a:r>
          <a:r>
            <a:rPr lang="ru-RU" sz="2000" i="1" dirty="0" err="1" smtClean="0"/>
            <a:t>Грузиновского</a:t>
          </a:r>
          <a:r>
            <a:rPr lang="ru-RU" sz="2000" i="1" dirty="0" smtClean="0"/>
            <a:t> сельского поселения</a:t>
          </a:r>
          <a:r>
            <a:rPr lang="ru-RU" sz="2000" i="1" dirty="0"/>
            <a:t/>
          </a:r>
          <a:endParaRPr lang="ru-RU" sz="2000" i="1" dirty="0"/>
        </a:p>
      </dgm:t>
    </dgm:pt>
    <dgm:pt modelId="{E47E9F84-87B0-469D-A8FD-4558FFE44058}" cxnId="{C54B980E-C021-45A5-9A62-225D711D7BC9}" type="parTrans">
      <dgm:prSet/>
      <dgm:spPr/>
      <dgm:t>
        <a:bodyPr/>
        <a:lstStyle/>
        <a:p>
          <a:endParaRPr lang="ru-RU"/>
        </a:p>
      </dgm:t>
    </dgm:pt>
    <dgm:pt modelId="{EF9EB9AF-118D-4E09-9D7C-F94C6F022C71}" cxnId="{C54B980E-C021-45A5-9A62-225D711D7BC9}" type="sibTrans">
      <dgm:prSet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B3CB0-CC05-4612-B6FE-BBC2AEB14FC5}" type="pres">
      <dgm:prSet presAssocID="{F5CAE882-9136-4A98-83C5-47F0AA0297BE}" presName="parentText" presStyleLbl="node1" presStyleIdx="0" presStyleCnt="1" custLinFactNeighborX="1244" custLinFactNeighborY="581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4B980E-C021-45A5-9A62-225D711D7BC9}" srcId="{E90DE2E5-393E-4659-A9F0-74C49CA653A9}" destId="{F5CAE882-9136-4A98-83C5-47F0AA0297BE}" srcOrd="0" destOrd="0" parTransId="{E47E9F84-87B0-469D-A8FD-4558FFE44058}" sibTransId="{EF9EB9AF-118D-4E09-9D7C-F94C6F022C71}"/>
    <dgm:cxn modelId="{48B80787-0078-426E-B1A8-1DED5EEB48B8}" type="presOf" srcId="{E90DE2E5-393E-4659-A9F0-74C49CA653A9}" destId="{5D0EDF69-C30F-4654-AF96-CC7A6EEA38C9}" srcOrd="0" destOrd="0" presId="urn:microsoft.com/office/officeart/2005/8/layout/vList2"/>
    <dgm:cxn modelId="{581605FE-0F16-46D7-B33E-284EA9F20342}" type="presParOf" srcId="{5D0EDF69-C30F-4654-AF96-CC7A6EEA38C9}" destId="{F8DB3CB0-CC05-4612-B6FE-BBC2AEB14FC5}" srcOrd="0" destOrd="0" presId="urn:microsoft.com/office/officeart/2005/8/layout/vList2"/>
    <dgm:cxn modelId="{B06DBCF0-AEC6-4112-B67B-0E0B92FF5170}" type="presOf" srcId="{F5CAE882-9136-4A98-83C5-47F0AA0297BE}" destId="{F8DB3CB0-CC05-4612-B6FE-BBC2AEB14F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DEE32-7A1B-4BC1-926E-ADDAA345B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938523-99FE-466E-BCC7-9956D4D6C35C}">
      <dgm:prSet phldrT="[Текст]" phldr="0" custT="1"/>
      <dgm:spPr>
        <a:solidFill>
          <a:schemeClr val="accent6">
            <a:lumMod val="50000"/>
          </a:scheme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Доходы бюджета  </a:t>
          </a:r>
          <a:r>
            <a:rPr lang="ru-RU" sz="1400" dirty="0" smtClean="0"/>
            <a:t>3401,6</a:t>
          </a:r>
          <a:r>
            <a:rPr lang="ru-RU" sz="1400" dirty="0"/>
            <a:t/>
          </a:r>
          <a:endParaRPr lang="ru-RU" sz="1400" dirty="0"/>
        </a:p>
      </dgm:t>
    </dgm:pt>
    <dgm:pt modelId="{C4C1C564-6599-4E58-B9F0-A642A461637D}" cxnId="{C3E1C982-C381-41D6-9ED2-0AA71F6DF60B}" type="parTrans">
      <dgm:prSet/>
      <dgm:spPr/>
      <dgm:t>
        <a:bodyPr/>
        <a:lstStyle/>
        <a:p>
          <a:endParaRPr lang="ru-RU"/>
        </a:p>
      </dgm:t>
    </dgm:pt>
    <dgm:pt modelId="{3BB88702-B3E2-4C8B-97CE-940943C6D1C7}" cxnId="{C3E1C982-C381-41D6-9ED2-0AA71F6DF60B}" type="sibTrans">
      <dgm:prSet/>
      <dgm:spPr/>
      <dgm:t>
        <a:bodyPr/>
        <a:lstStyle/>
        <a:p>
          <a:endParaRPr lang="ru-RU"/>
        </a:p>
      </dgm:t>
    </dgm:pt>
    <dgm:pt modelId="{0EBCE08C-D219-4C1C-BCEA-0C3805A5A309}">
      <dgm:prSet phldrT="[Текст]" phldr="0" custT="1"/>
      <dgm:spPr>
        <a:solidFill>
          <a:schemeClr val="accent6">
            <a:lumMod val="50000"/>
          </a:scheme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Неналоговые доходы </a:t>
          </a:r>
          <a:r>
            <a:rPr lang="ru-RU" sz="1400" dirty="0" smtClean="0"/>
            <a:t>28,8</a:t>
          </a:r>
          <a:r>
            <a:rPr lang="ru-RU" sz="1400" dirty="0"/>
            <a:t/>
          </a:r>
          <a:endParaRPr lang="ru-RU" sz="1400" dirty="0"/>
        </a:p>
      </dgm:t>
    </dgm:pt>
    <dgm:pt modelId="{6FD7C557-9856-4968-A15E-AD5A0454A520}" cxnId="{CA4BB167-687B-4312-B456-F62E9013A00D}" type="parTrans">
      <dgm:prSet/>
      <dgm:spPr/>
      <dgm:t>
        <a:bodyPr/>
        <a:lstStyle/>
        <a:p>
          <a:endParaRPr lang="ru-RU"/>
        </a:p>
      </dgm:t>
    </dgm:pt>
    <dgm:pt modelId="{CC2615C4-8111-4D4F-B645-018462AA6669}" cxnId="{CA4BB167-687B-4312-B456-F62E9013A00D}" type="sibTrans">
      <dgm:prSet/>
      <dgm:spPr/>
      <dgm:t>
        <a:bodyPr/>
        <a:lstStyle/>
        <a:p>
          <a:endParaRPr lang="ru-RU"/>
        </a:p>
      </dgm:t>
    </dgm:pt>
    <dgm:pt modelId="{620793DB-5BFD-47FC-A632-1CB0852FD0A4}">
      <dgm:prSet phldrT="[Текст]" phldr="0" custT="0"/>
      <dgm:spPr>
        <a:solidFill>
          <a:schemeClr val="accent6">
            <a:lumMod val="50000"/>
          </a:scheme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Безвозмездные поступления    </a:t>
          </a:r>
          <a:r>
            <a:rPr lang="ru-RU" dirty="0" smtClean="0"/>
            <a:t/>
          </a:r>
          <a:endParaRPr lang="ru-RU" dirty="0" smtClean="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2780,4</a:t>
          </a:r>
          <a:r>
            <a:rPr lang="ru-RU" dirty="0"/>
            <a:t/>
          </a:r>
          <a:endParaRPr lang="ru-RU" dirty="0"/>
        </a:p>
      </dgm:t>
    </dgm:pt>
    <dgm:pt modelId="{EBFBFBB4-737D-4223-85FF-36C1AA188AF9}" cxnId="{96E6804C-BC0F-48C8-9560-F9385C10576B}" type="parTrans">
      <dgm:prSet/>
      <dgm:spPr/>
      <dgm:t>
        <a:bodyPr/>
        <a:lstStyle/>
        <a:p>
          <a:endParaRPr lang="ru-RU"/>
        </a:p>
      </dgm:t>
    </dgm:pt>
    <dgm:pt modelId="{B8F7097D-9148-4A43-B141-080FE32B7D90}" cxnId="{96E6804C-BC0F-48C8-9560-F9385C10576B}" type="sibTrans">
      <dgm:prSet/>
      <dgm:spPr/>
      <dgm:t>
        <a:bodyPr/>
        <a:lstStyle/>
        <a:p>
          <a:endParaRPr lang="ru-RU"/>
        </a:p>
      </dgm:t>
    </dgm:pt>
    <dgm:pt modelId="{63E43605-D053-4926-8335-E2CF462A48F4}">
      <dgm:prSet phldrT="[Текст]" phldr="0" custT="1"/>
      <dgm:spPr>
        <a:solidFill>
          <a:schemeClr val="accent6">
            <a:lumMod val="50000"/>
          </a:scheme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Налоговые доходы   </a:t>
          </a:r>
          <a:r>
            <a:rPr lang="ru-RU" sz="1400" dirty="0" smtClean="0"/>
            <a:t>592,3</a:t>
          </a:r>
          <a:r>
            <a:rPr lang="ru-RU" sz="1400" dirty="0"/>
            <a:t/>
          </a:r>
          <a:endParaRPr lang="ru-RU" sz="1400" dirty="0"/>
        </a:p>
      </dgm:t>
    </dgm:pt>
    <dgm:pt modelId="{2981E54C-F96C-4095-8748-135ED1390C11}" cxnId="{1C7E3EDA-ADDA-47E0-823D-D651A2BC0F0E}" type="parTrans">
      <dgm:prSet/>
      <dgm:spPr/>
      <dgm:t>
        <a:bodyPr/>
        <a:lstStyle/>
        <a:p>
          <a:endParaRPr lang="ru-RU"/>
        </a:p>
      </dgm:t>
    </dgm:pt>
    <dgm:pt modelId="{97FCD361-FD69-4A18-8849-C80FD9E2001D}" cxnId="{1C7E3EDA-ADDA-47E0-823D-D651A2BC0F0E}" type="sibTrans">
      <dgm:prSet/>
      <dgm:spPr/>
      <dgm:t>
        <a:bodyPr/>
        <a:lstStyle/>
        <a:p>
          <a:endParaRPr lang="ru-RU"/>
        </a:p>
      </dgm:t>
    </dgm:pt>
    <dgm:pt modelId="{28AF91D4-EFFA-409C-A3E0-54B0F8D4601B}" type="pres">
      <dgm:prSet presAssocID="{E10DEE32-7A1B-4BC1-926E-ADDAA345B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8597E-DEC0-4283-92AE-85FAC8288FAD}" type="pres">
      <dgm:prSet presAssocID="{5B938523-99FE-466E-BCC7-9956D4D6C35C}" presName="node" presStyleLbl="node1" presStyleIdx="0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5618266D-0EFB-40E3-BB4F-0DC5386B6DFA}" type="pres">
      <dgm:prSet presAssocID="{3BB88702-B3E2-4C8B-97CE-940943C6D1C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EBAA05D-D3B8-46BA-B968-FF5B39E02FA2}" type="pres">
      <dgm:prSet presAssocID="{3BB88702-B3E2-4C8B-97CE-940943C6D1C7}" presName="connectorText" presStyleCnt="0"/>
      <dgm:spPr/>
      <dgm:t>
        <a:bodyPr/>
        <a:lstStyle/>
        <a:p>
          <a:endParaRPr lang="ru-RU"/>
        </a:p>
      </dgm:t>
    </dgm:pt>
    <dgm:pt modelId="{1043F4E1-7DEF-43A2-B6FB-350353A57C0A}" type="pres">
      <dgm:prSet presAssocID="{0EBCE08C-D219-4C1C-BCEA-0C3805A5A309}" presName="node" presStyleLbl="node1" presStyleIdx="1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3ED3EF94-F88E-4E04-8458-384602EE829F}" type="pres">
      <dgm:prSet presAssocID="{CC2615C4-8111-4D4F-B645-018462AA666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429B1FC-B2DF-4A14-A223-1875A5398523}" type="pres">
      <dgm:prSet presAssocID="{CC2615C4-8111-4D4F-B645-018462AA6669}" presName="connectorText" presStyleCnt="0"/>
      <dgm:spPr/>
      <dgm:t>
        <a:bodyPr/>
        <a:lstStyle/>
        <a:p>
          <a:endParaRPr lang="ru-RU"/>
        </a:p>
      </dgm:t>
    </dgm:pt>
    <dgm:pt modelId="{3D58CC0E-65A7-40F3-886E-41D1FA3E027C}" type="pres">
      <dgm:prSet presAssocID="{620793DB-5BFD-47FC-A632-1CB0852FD0A4}" presName="node" presStyleLbl="node1" presStyleIdx="2" presStyleCnt="4" custScaleX="155415" custScaleY="110921" custRadScaleRad="98962" custRadScaleInc="-5273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7018AC51-BDA5-4A54-9D94-040EB0D7B7E3}" type="pres">
      <dgm:prSet presAssocID="{B8F7097D-9148-4A43-B141-080FE32B7D9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47C9509-285B-464B-9FA8-C525497A25AF}" type="pres">
      <dgm:prSet presAssocID="{B8F7097D-9148-4A43-B141-080FE32B7D90}" presName="connectorText" presStyleCnt="0"/>
      <dgm:spPr/>
      <dgm:t>
        <a:bodyPr/>
        <a:lstStyle/>
        <a:p>
          <a:endParaRPr lang="ru-RU"/>
        </a:p>
      </dgm:t>
    </dgm:pt>
    <dgm:pt modelId="{2E930203-CBE2-4F67-A0C8-5148522591FE}" type="pres">
      <dgm:prSet presAssocID="{63E43605-D053-4926-8335-E2CF462A48F4}" presName="node" presStyleLbl="node1" presStyleIdx="3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ED865CC1-84B5-452C-A265-FBC08DB69962}" type="pres">
      <dgm:prSet presAssocID="{97FCD361-FD69-4A18-8849-C80FD9E2001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8D13D86-4B4A-47DD-AF35-754569FCE38D}" type="pres">
      <dgm:prSet presAssocID="{97FCD361-FD69-4A18-8849-C80FD9E2001D}" presName="connectorText" presStyleCnt="0"/>
      <dgm:spPr/>
      <dgm:t>
        <a:bodyPr/>
        <a:lstStyle/>
        <a:p>
          <a:endParaRPr lang="ru-RU"/>
        </a:p>
      </dgm:t>
    </dgm:pt>
  </dgm:ptLst>
  <dgm:cxnLst>
    <dgm:cxn modelId="{C3E1C982-C381-41D6-9ED2-0AA71F6DF60B}" srcId="{E10DEE32-7A1B-4BC1-926E-ADDAA345B24B}" destId="{5B938523-99FE-466E-BCC7-9956D4D6C35C}" srcOrd="0" destOrd="0" parTransId="{C4C1C564-6599-4E58-B9F0-A642A461637D}" sibTransId="{3BB88702-B3E2-4C8B-97CE-940943C6D1C7}"/>
    <dgm:cxn modelId="{CA4BB167-687B-4312-B456-F62E9013A00D}" srcId="{E10DEE32-7A1B-4BC1-926E-ADDAA345B24B}" destId="{0EBCE08C-D219-4C1C-BCEA-0C3805A5A309}" srcOrd="1" destOrd="0" parTransId="{6FD7C557-9856-4968-A15E-AD5A0454A520}" sibTransId="{CC2615C4-8111-4D4F-B645-018462AA6669}"/>
    <dgm:cxn modelId="{96E6804C-BC0F-48C8-9560-F9385C10576B}" srcId="{E10DEE32-7A1B-4BC1-926E-ADDAA345B24B}" destId="{620793DB-5BFD-47FC-A632-1CB0852FD0A4}" srcOrd="2" destOrd="0" parTransId="{EBFBFBB4-737D-4223-85FF-36C1AA188AF9}" sibTransId="{B8F7097D-9148-4A43-B141-080FE32B7D90}"/>
    <dgm:cxn modelId="{1C7E3EDA-ADDA-47E0-823D-D651A2BC0F0E}" srcId="{E10DEE32-7A1B-4BC1-926E-ADDAA345B24B}" destId="{63E43605-D053-4926-8335-E2CF462A48F4}" srcOrd="3" destOrd="0" parTransId="{2981E54C-F96C-4095-8748-135ED1390C11}" sibTransId="{97FCD361-FD69-4A18-8849-C80FD9E2001D}"/>
    <dgm:cxn modelId="{2179CB17-432E-4A39-91EC-39B70E56C368}" type="presOf" srcId="{E10DEE32-7A1B-4BC1-926E-ADDAA345B24B}" destId="{28AF91D4-EFFA-409C-A3E0-54B0F8D4601B}" srcOrd="0" destOrd="0" presId="urn:microsoft.com/office/officeart/2005/8/layout/cycle2"/>
    <dgm:cxn modelId="{6BDFCBB0-F18A-4BC7-884D-D4EEEF42E206}" type="presParOf" srcId="{28AF91D4-EFFA-409C-A3E0-54B0F8D4601B}" destId="{FA88597E-DEC0-4283-92AE-85FAC8288FAD}" srcOrd="0" destOrd="0" presId="urn:microsoft.com/office/officeart/2005/8/layout/cycle2"/>
    <dgm:cxn modelId="{BB1C6959-6902-4B2B-9C15-86D25C75A440}" type="presOf" srcId="{5B938523-99FE-466E-BCC7-9956D4D6C35C}" destId="{FA88597E-DEC0-4283-92AE-85FAC8288FAD}" srcOrd="0" destOrd="0" presId="urn:microsoft.com/office/officeart/2005/8/layout/cycle2"/>
    <dgm:cxn modelId="{480928DE-6EFB-4CBD-B3CC-69F842411B47}" type="presParOf" srcId="{28AF91D4-EFFA-409C-A3E0-54B0F8D4601B}" destId="{5618266D-0EFB-40E3-BB4F-0DC5386B6DFA}" srcOrd="1" destOrd="0" presId="urn:microsoft.com/office/officeart/2005/8/layout/cycle2"/>
    <dgm:cxn modelId="{0FDB889D-BB93-4C61-B458-1ED6B94DEEAF}" type="presOf" srcId="{3BB88702-B3E2-4C8B-97CE-940943C6D1C7}" destId="{5618266D-0EFB-40E3-BB4F-0DC5386B6DFA}" srcOrd="0" destOrd="0" presId="urn:microsoft.com/office/officeart/2005/8/layout/cycle2"/>
    <dgm:cxn modelId="{72849C65-606C-4EA5-B7D4-F5BCCFF9F624}" type="presParOf" srcId="{5618266D-0EFB-40E3-BB4F-0DC5386B6DFA}" destId="{7EBAA05D-D3B8-46BA-B968-FF5B39E02FA2}" srcOrd="0" destOrd="1" presId="urn:microsoft.com/office/officeart/2005/8/layout/cycle2"/>
    <dgm:cxn modelId="{9F8E72E9-84A2-49FE-B457-E8213E58BD31}" type="presOf" srcId="{3BB88702-B3E2-4C8B-97CE-940943C6D1C7}" destId="{7EBAA05D-D3B8-46BA-B968-FF5B39E02FA2}" srcOrd="1" destOrd="0" presId="urn:microsoft.com/office/officeart/2005/8/layout/cycle2"/>
    <dgm:cxn modelId="{CEA61B13-9209-429A-AEDE-0C77A9858225}" type="presParOf" srcId="{28AF91D4-EFFA-409C-A3E0-54B0F8D4601B}" destId="{1043F4E1-7DEF-43A2-B6FB-350353A57C0A}" srcOrd="2" destOrd="0" presId="urn:microsoft.com/office/officeart/2005/8/layout/cycle2"/>
    <dgm:cxn modelId="{2F42B24F-5A79-4F7A-AB9A-2ACB91514C4A}" type="presOf" srcId="{0EBCE08C-D219-4C1C-BCEA-0C3805A5A309}" destId="{1043F4E1-7DEF-43A2-B6FB-350353A57C0A}" srcOrd="0" destOrd="0" presId="urn:microsoft.com/office/officeart/2005/8/layout/cycle2"/>
    <dgm:cxn modelId="{B6136A27-2DD6-4963-A8B5-488A6CB5A82E}" type="presParOf" srcId="{28AF91D4-EFFA-409C-A3E0-54B0F8D4601B}" destId="{3ED3EF94-F88E-4E04-8458-384602EE829F}" srcOrd="3" destOrd="0" presId="urn:microsoft.com/office/officeart/2005/8/layout/cycle2"/>
    <dgm:cxn modelId="{88251814-44E5-4D8E-A5DC-6BD67BE1CB2A}" type="presOf" srcId="{CC2615C4-8111-4D4F-B645-018462AA6669}" destId="{3ED3EF94-F88E-4E04-8458-384602EE829F}" srcOrd="0" destOrd="0" presId="urn:microsoft.com/office/officeart/2005/8/layout/cycle2"/>
    <dgm:cxn modelId="{CEEB2158-0A49-4A5F-A7E6-FD26837C39FD}" type="presParOf" srcId="{3ED3EF94-F88E-4E04-8458-384602EE829F}" destId="{F429B1FC-B2DF-4A14-A223-1875A5398523}" srcOrd="0" destOrd="3" presId="urn:microsoft.com/office/officeart/2005/8/layout/cycle2"/>
    <dgm:cxn modelId="{364ADC46-E0D3-4359-AA2E-2A6A1A37A086}" type="presOf" srcId="{CC2615C4-8111-4D4F-B645-018462AA6669}" destId="{F429B1FC-B2DF-4A14-A223-1875A5398523}" srcOrd="1" destOrd="0" presId="urn:microsoft.com/office/officeart/2005/8/layout/cycle2"/>
    <dgm:cxn modelId="{ABC6AC13-A481-4BB2-928C-5E3EA25F6FFB}" type="presParOf" srcId="{28AF91D4-EFFA-409C-A3E0-54B0F8D4601B}" destId="{3D58CC0E-65A7-40F3-886E-41D1FA3E027C}" srcOrd="4" destOrd="0" presId="urn:microsoft.com/office/officeart/2005/8/layout/cycle2"/>
    <dgm:cxn modelId="{F731B82C-AD4C-4EC9-BD34-04DE6AEAA7F2}" type="presOf" srcId="{620793DB-5BFD-47FC-A632-1CB0852FD0A4}" destId="{3D58CC0E-65A7-40F3-886E-41D1FA3E027C}" srcOrd="0" destOrd="0" presId="urn:microsoft.com/office/officeart/2005/8/layout/cycle2"/>
    <dgm:cxn modelId="{896BC95F-9C34-4F57-8972-6A404E3D4DEE}" type="presParOf" srcId="{28AF91D4-EFFA-409C-A3E0-54B0F8D4601B}" destId="{7018AC51-BDA5-4A54-9D94-040EB0D7B7E3}" srcOrd="5" destOrd="0" presId="urn:microsoft.com/office/officeart/2005/8/layout/cycle2"/>
    <dgm:cxn modelId="{A9C8AC0B-200A-4F1F-9D59-05846F155C1C}" type="presOf" srcId="{B8F7097D-9148-4A43-B141-080FE32B7D90}" destId="{7018AC51-BDA5-4A54-9D94-040EB0D7B7E3}" srcOrd="0" destOrd="0" presId="urn:microsoft.com/office/officeart/2005/8/layout/cycle2"/>
    <dgm:cxn modelId="{1E1A01BD-D47B-42EF-A054-63566D05474E}" type="presParOf" srcId="{7018AC51-BDA5-4A54-9D94-040EB0D7B7E3}" destId="{947C9509-285B-464B-9FA8-C525497A25AF}" srcOrd="0" destOrd="5" presId="urn:microsoft.com/office/officeart/2005/8/layout/cycle2"/>
    <dgm:cxn modelId="{F16D6046-9E45-4E53-A46D-9749FA8854BA}" type="presOf" srcId="{B8F7097D-9148-4A43-B141-080FE32B7D90}" destId="{947C9509-285B-464B-9FA8-C525497A25AF}" srcOrd="1" destOrd="0" presId="urn:microsoft.com/office/officeart/2005/8/layout/cycle2"/>
    <dgm:cxn modelId="{075D40B4-1D97-435B-B63C-181D71B05FAE}" type="presParOf" srcId="{28AF91D4-EFFA-409C-A3E0-54B0F8D4601B}" destId="{2E930203-CBE2-4F67-A0C8-5148522591FE}" srcOrd="6" destOrd="0" presId="urn:microsoft.com/office/officeart/2005/8/layout/cycle2"/>
    <dgm:cxn modelId="{1863695E-1BA8-44EA-998D-4B9DD761E8D8}" type="presOf" srcId="{63E43605-D053-4926-8335-E2CF462A48F4}" destId="{2E930203-CBE2-4F67-A0C8-5148522591FE}" srcOrd="0" destOrd="0" presId="urn:microsoft.com/office/officeart/2005/8/layout/cycle2"/>
    <dgm:cxn modelId="{0737F6D1-290E-40C7-B1BD-5FD6F068778B}" type="presParOf" srcId="{28AF91D4-EFFA-409C-A3E0-54B0F8D4601B}" destId="{ED865CC1-84B5-452C-A265-FBC08DB69962}" srcOrd="7" destOrd="0" presId="urn:microsoft.com/office/officeart/2005/8/layout/cycle2"/>
    <dgm:cxn modelId="{C0322AAA-CB8A-4DFD-ACE1-AB655CD3A112}" type="presOf" srcId="{97FCD361-FD69-4A18-8849-C80FD9E2001D}" destId="{ED865CC1-84B5-452C-A265-FBC08DB69962}" srcOrd="0" destOrd="0" presId="urn:microsoft.com/office/officeart/2005/8/layout/cycle2"/>
    <dgm:cxn modelId="{7C7C5CBA-4F57-447E-B33E-8267DA8B5786}" type="presParOf" srcId="{ED865CC1-84B5-452C-A265-FBC08DB69962}" destId="{28D13D86-4B4A-47DD-AF35-754569FCE38D}" srcOrd="0" destOrd="7" presId="urn:microsoft.com/office/officeart/2005/8/layout/cycle2"/>
    <dgm:cxn modelId="{26616930-12C0-4508-B53A-EC6042B81398}" type="presOf" srcId="{97FCD361-FD69-4A18-8849-C80FD9E2001D}" destId="{28D13D86-4B4A-47DD-AF35-754569FCE38D}" srcOrd="1" destOrd="0" presId="urn:microsoft.com/office/officeart/2005/8/layout/cycle2"/>
  </dgm:cxnLst>
  <dgm:bg>
    <a:gradFill>
      <a:gsLst>
        <a:gs pos="0">
          <a:srgbClr val="FBE4AE"/>
        </a:gs>
        <a:gs pos="13000">
          <a:srgbClr val="BD922A"/>
        </a:gs>
        <a:gs pos="21001">
          <a:srgbClr val="BD922A"/>
        </a:gs>
        <a:gs pos="63000">
          <a:srgbClr val="FBE4AE"/>
        </a:gs>
        <a:gs pos="67000">
          <a:srgbClr val="BD922A"/>
        </a:gs>
        <a:gs pos="69000">
          <a:srgbClr val="835E17"/>
        </a:gs>
        <a:gs pos="82001">
          <a:srgbClr val="A28949"/>
        </a:gs>
        <a:gs pos="100000">
          <a:srgbClr val="FAE3B7"/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641080" cy="3764915"/>
        <a:chOff x="0" y="0"/>
        <a:chExt cx="8641080" cy="3764915"/>
      </a:xfrm>
    </dsp:grpSpPr>
    <dsp:sp modelId="{F8DB3CB0-CC05-4612-B6FE-BBC2AEB14FC5}">
      <dsp:nvSpPr>
        <dsp:cNvPr id="3" name="Скругленный прямоугольник 2"/>
        <dsp:cNvSpPr/>
      </dsp:nvSpPr>
      <dsp:spPr bwMode="white">
        <a:xfrm>
          <a:off x="0" y="1989677"/>
          <a:ext cx="8641080" cy="1314450"/>
        </a:xfrm>
        <a:prstGeom prst="roundRect">
          <a:avLst/>
        </a:prstGeom>
        <a:solidFill>
          <a:schemeClr val="accent2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6200" tIns="76200" rIns="76200" bIns="7620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 algn="ctr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i="1" dirty="0" smtClean="0"/>
        </a:p>
        <a:p>
          <a:pPr lvl="0" algn="ctr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dirty="0" smtClean="0"/>
            <a:t>Подготовлен на основе </a:t>
          </a:r>
          <a:r>
            <a:rPr lang="ru-RU" sz="2000" i="1" dirty="0" smtClean="0"/>
            <a:t>постановл</a:t>
          </a:r>
          <a:r>
            <a:rPr lang="ru-RU" sz="2000" i="1" dirty="0" smtClean="0"/>
            <a:t>ения </a:t>
          </a:r>
          <a:r>
            <a:rPr lang="ru-RU" sz="2000" i="1" dirty="0" smtClean="0"/>
            <a:t>Администрации</a:t>
          </a:r>
          <a:r>
            <a:rPr lang="ru-RU" sz="2000" i="1" dirty="0" smtClean="0"/>
            <a:t> </a:t>
          </a:r>
          <a:r>
            <a:rPr lang="ru-RU" sz="2000" i="1" dirty="0" err="1" smtClean="0"/>
            <a:t>Грузиновского</a:t>
          </a:r>
          <a:r>
            <a:rPr lang="ru-RU" sz="2000" i="1" dirty="0" smtClean="0"/>
            <a:t> сельского поселения</a:t>
          </a:r>
          <a:endParaRPr lang="ru-RU" sz="2000" i="1" dirty="0"/>
        </a:p>
      </dsp:txBody>
      <dsp:txXfrm>
        <a:off x="0" y="1989677"/>
        <a:ext cx="8641080" cy="1314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FA88597E-DEC0-4283-92AE-85FAC8288FAD}">
      <dsp:nvSpPr>
        <dsp:cNvPr id="3" name="Блок-схема: перфолента 2"/>
        <dsp:cNvSpPr/>
      </dsp:nvSpPr>
      <dsp:spPr bwMode="white">
        <a:xfrm>
          <a:off x="3389792" y="0"/>
          <a:ext cx="1450016" cy="1450016"/>
        </a:xfrm>
        <a:prstGeom prst="flowChartPunchedTape">
          <a:avLst/>
        </a:prstGeom>
        <a:solidFill>
          <a:schemeClr val="accent6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Доходы бюджета  </a:t>
          </a:r>
          <a:r>
            <a:rPr lang="ru-RU" sz="1400" dirty="0" smtClean="0"/>
            <a:t>3401,6</a:t>
          </a:r>
          <a:endParaRPr lang="ru-RU" sz="1400" dirty="0"/>
        </a:p>
      </dsp:txBody>
      <dsp:txXfrm>
        <a:off x="3389792" y="0"/>
        <a:ext cx="1450016" cy="1450016"/>
      </dsp:txXfrm>
    </dsp:sp>
    <dsp:sp modelId="{5618266D-0EFB-40E3-BB4F-0DC5386B6DFA}">
      <dsp:nvSpPr>
        <dsp:cNvPr id="4" name="Стрелка вправо 3"/>
        <dsp:cNvSpPr/>
      </dsp:nvSpPr>
      <dsp:spPr bwMode="white">
        <a:xfrm rot="2699999">
          <a:off x="4691660" y="1249305"/>
          <a:ext cx="384254" cy="489380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9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2699999">
        <a:off x="4691660" y="1249305"/>
        <a:ext cx="384254" cy="489380"/>
      </dsp:txXfrm>
    </dsp:sp>
    <dsp:sp modelId="{1043F4E1-7DEF-43A2-B6FB-350353A57C0A}">
      <dsp:nvSpPr>
        <dsp:cNvPr id="5" name="Блок-схема: перфолента 4"/>
        <dsp:cNvSpPr/>
      </dsp:nvSpPr>
      <dsp:spPr bwMode="white">
        <a:xfrm>
          <a:off x="4927766" y="1537974"/>
          <a:ext cx="1450016" cy="1450016"/>
        </a:xfrm>
        <a:prstGeom prst="flowChartPunchedTape">
          <a:avLst/>
        </a:prstGeom>
        <a:solidFill>
          <a:schemeClr val="accent6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Неналоговые доходы </a:t>
          </a:r>
          <a:r>
            <a:rPr lang="ru-RU" sz="1400" dirty="0" smtClean="0"/>
            <a:t>28,8</a:t>
          </a:r>
          <a:endParaRPr lang="ru-RU" sz="1400" dirty="0"/>
        </a:p>
      </dsp:txBody>
      <dsp:txXfrm>
        <a:off x="4927766" y="1537974"/>
        <a:ext cx="1450016" cy="1450016"/>
      </dsp:txXfrm>
    </dsp:sp>
    <dsp:sp modelId="{3ED3EF94-F88E-4E04-8458-384602EE829F}">
      <dsp:nvSpPr>
        <dsp:cNvPr id="6" name="Стрелка вправо 5"/>
        <dsp:cNvSpPr/>
      </dsp:nvSpPr>
      <dsp:spPr bwMode="white">
        <a:xfrm rot="8047507">
          <a:off x="4738145" y="2778644"/>
          <a:ext cx="354297" cy="489380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9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8047507">
        <a:off x="4738145" y="2778644"/>
        <a:ext cx="354297" cy="489380"/>
      </dsp:txXfrm>
    </dsp:sp>
    <dsp:sp modelId="{3D58CC0E-65A7-40F3-886E-41D1FA3E027C}">
      <dsp:nvSpPr>
        <dsp:cNvPr id="7" name="Блок-схема: перфолента 6"/>
        <dsp:cNvSpPr/>
      </dsp:nvSpPr>
      <dsp:spPr bwMode="white">
        <a:xfrm>
          <a:off x="3452807" y="3058678"/>
          <a:ext cx="1450016" cy="1450016"/>
        </a:xfrm>
        <a:prstGeom prst="flowChartPunchedTape">
          <a:avLst/>
        </a:prstGeom>
        <a:solidFill>
          <a:schemeClr val="accent6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9050" tIns="19050" rIns="19050" bIns="19050" anchor="ctr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Безвозмездные поступления    </a:t>
          </a:r>
          <a:endParaRPr lang="ru-RU" dirty="0" smtClean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2780,4</a:t>
          </a:r>
          <a:endParaRPr lang="ru-RU" dirty="0"/>
        </a:p>
      </dsp:txBody>
      <dsp:txXfrm>
        <a:off x="3452807" y="3058678"/>
        <a:ext cx="1450016" cy="1450016"/>
      </dsp:txXfrm>
    </dsp:sp>
    <dsp:sp modelId="{7018AC51-BDA5-4A54-9D94-040EB0D7B7E3}">
      <dsp:nvSpPr>
        <dsp:cNvPr id="8" name="Стрелка вправо 7"/>
        <dsp:cNvSpPr/>
      </dsp:nvSpPr>
      <dsp:spPr bwMode="white">
        <a:xfrm rot="13411607">
          <a:off x="3176428" y="2778644"/>
          <a:ext cx="401785" cy="489380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9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13411607">
        <a:off x="3176428" y="2778644"/>
        <a:ext cx="401785" cy="489380"/>
      </dsp:txXfrm>
    </dsp:sp>
    <dsp:sp modelId="{2E930203-CBE2-4F67-A0C8-5148522591FE}">
      <dsp:nvSpPr>
        <dsp:cNvPr id="9" name="Блок-схема: перфолента 8"/>
        <dsp:cNvSpPr/>
      </dsp:nvSpPr>
      <dsp:spPr bwMode="white">
        <a:xfrm>
          <a:off x="1851819" y="1537974"/>
          <a:ext cx="1450016" cy="1450016"/>
        </a:xfrm>
        <a:prstGeom prst="flowChartPunchedTape">
          <a:avLst/>
        </a:prstGeom>
        <a:solidFill>
          <a:schemeClr val="accent6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Налоговые доходы   </a:t>
          </a:r>
          <a:r>
            <a:rPr lang="ru-RU" sz="1400" dirty="0" smtClean="0"/>
            <a:t>592,3</a:t>
          </a:r>
          <a:endParaRPr lang="ru-RU" sz="1400" dirty="0"/>
        </a:p>
      </dsp:txBody>
      <dsp:txXfrm>
        <a:off x="1851819" y="1537974"/>
        <a:ext cx="1450016" cy="1450016"/>
      </dsp:txXfrm>
    </dsp:sp>
    <dsp:sp modelId="{ED865CC1-84B5-452C-A265-FBC08DB69962}">
      <dsp:nvSpPr>
        <dsp:cNvPr id="10" name="Стрелка вправо 9"/>
        <dsp:cNvSpPr/>
      </dsp:nvSpPr>
      <dsp:spPr bwMode="white">
        <a:xfrm rot="-2699999">
          <a:off x="3153686" y="1249305"/>
          <a:ext cx="384254" cy="489380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9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-2699999">
        <a:off x="3153686" y="1249305"/>
        <a:ext cx="384254" cy="489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-3175"/>
            <a:ext cx="9153525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125538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351088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8763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55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Исполнение бюджета  </a:t>
            </a:r>
            <a:r>
              <a:rPr lang="ru-RU" sz="3555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3555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Морозовского района за 1 квартал </a:t>
            </a:r>
            <a:r>
              <a:rPr lang="ru-RU" sz="3555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 года</a:t>
            </a:r>
            <a:endParaRPr lang="ru-RU" sz="3555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605" y="2708910"/>
          <a:ext cx="8641080" cy="3764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Что такое бюджет для граждан?</a:t>
            </a:r>
            <a:endParaRPr lang="ru-RU" i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smtClean="0"/>
              <a:t>Все финансовые органы составляют на регулярной основе аналитический материал «Бюджет для граждан, который содержит основные положения решений о местных бюджетах и отчета об их исполнении в доступной форме».</a:t>
            </a:r>
            <a:endParaRPr lang="ru-RU" sz="2400" i="1" dirty="0" smtClean="0"/>
          </a:p>
          <a:p>
            <a:r>
              <a:rPr lang="ru-RU" sz="2400" i="1" dirty="0" smtClean="0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400" i="1" dirty="0" smtClean="0"/>
          </a:p>
          <a:p>
            <a:r>
              <a:rPr lang="ru-RU" sz="2400" i="1" dirty="0" smtClean="0"/>
              <a:t>Граждане – как налогоплательщики и потребители государственных  и муниципальных услуг должны быть уверены в том, что передаваемые ими в распоряжение государства средств используются прозрачно и эффективно, приносят конкретные результаты, как для общества в целом, так и для каждой семьи, каждого человека.</a:t>
            </a:r>
            <a:endParaRPr lang="ru-RU" sz="2400" i="1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25195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Доходы бюджета сельского поселения  за 1 квартал 2023 года</a:t>
            </a:r>
            <a:endParaRPr lang="ru-RU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Доходы </a:t>
            </a:r>
            <a:r>
              <a:rPr lang="ru-RU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бюджета </a:t>
            </a:r>
            <a:r>
              <a:rPr lang="ru-RU" sz="28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Грузиновского</a:t>
            </a:r>
            <a:r>
              <a:rPr lang="ru-RU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сельского поселения  Морозовского </a:t>
            </a:r>
            <a:r>
              <a:rPr lang="ru-RU" sz="28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района за 1 квартал 2023 года составили – 3401,5 тыс. рублей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1236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sym typeface="+mn-ea"/>
                        </a:rPr>
                        <a:t> - НДФЛ – 51,1 тыс. рублей</a:t>
                      </a:r>
                      <a:endParaRPr lang="ru-RU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sym typeface="+mn-ea"/>
                        </a:rPr>
                        <a:t>- ЕСХН – 415,2 тыс. рублей</a:t>
                      </a:r>
                      <a:endParaRPr lang="ru-RU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sym typeface="+mn-ea"/>
                        </a:rPr>
                        <a:t> </a:t>
                      </a:r>
                      <a:r>
                        <a:rPr lang="ru-RU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sym typeface="+mn-ea"/>
                        </a:rPr>
                        <a:t>- Налог на имущество физ. лиц – 13,6 тыс. рублей</a:t>
                      </a:r>
                      <a:endParaRPr lang="ru-RU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sym typeface="+mn-ea"/>
                        </a:rPr>
                        <a:t>- Земельный налог – 112,4 тыс. рублей</a:t>
                      </a:r>
                      <a:endParaRPr lang="ru-RU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sym typeface="+mn-ea"/>
                        </a:rPr>
                        <a:t> </a:t>
                      </a:r>
                      <a:r>
                        <a:rPr lang="ru-RU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sym typeface="+mn-ea"/>
                        </a:rPr>
                        <a:t>- Прочие доходы – 5,3 тыс. рублей</a:t>
                      </a:r>
                      <a:endParaRPr lang="ru-RU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sym typeface="+mn-ea"/>
                        </a:rPr>
                        <a:t>- Аренда имущества – 23,5 тыс. рублей</a:t>
                      </a:r>
                      <a:endParaRPr lang="ru-RU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sym typeface="+mn-ea"/>
                        </a:rPr>
                        <a:t>- Дотации – 2780,4 тыс. рублей</a:t>
                      </a:r>
                      <a:endParaRPr lang="ru-RU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sym typeface="+mn-ea"/>
                        </a:rPr>
                        <a:t>- Субвенции – 25,5 тыс. рублей</a:t>
                      </a:r>
                      <a:endParaRPr lang="ru-RU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ilovepdf_com-7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" y="274320"/>
            <a:ext cx="8410575" cy="637413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Безвозмездные поступления  за 1 кв 2023</a:t>
            </a:r>
            <a:r>
              <a:rPr lang="ru-RU" sz="2800" dirty="0" smtClean="0"/>
              <a:t> г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Расходы бюджета </a:t>
            </a:r>
            <a:r>
              <a:rPr lang="ru-RU" sz="2800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Грузиновского</a:t>
            </a:r>
            <a:r>
              <a:rPr lang="ru-RU" sz="28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сельского поселения  Морозовского района за 1 квартал 2023 года составили  2049,1 тыс.рублей</a:t>
            </a:r>
            <a:endParaRPr lang="ru-RU" sz="2800" b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748680">
                <a:tc>
                  <a:txBody>
                    <a:bodyPr/>
                    <a:lstStyle/>
                    <a:p>
                      <a:r>
                        <a:rPr lang="ru-RU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1048,3 тыс.рублей</a:t>
                      </a:r>
                      <a:endParaRPr lang="ru-RU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 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 тыс.рублей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тыс.рублей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532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 тыс.рублей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704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b="1" baseline="0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кинематография</a:t>
                      </a:r>
                      <a:endParaRPr lang="ru-RU" b="1" baseline="0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848,2 тыс.рублей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 тыс.рублей</a:t>
                      </a:r>
                      <a:endParaRPr lang="ru-RU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Уровень долговой нагрузки </a:t>
            </a:r>
            <a:r>
              <a:rPr lang="ru-RU" sz="2800" dirty="0" err="1" smtClean="0"/>
              <a:t>Грузиновского</a:t>
            </a:r>
            <a:r>
              <a:rPr lang="ru-RU" sz="2800" dirty="0" smtClean="0"/>
              <a:t> сельского поселения за 1 квартал </a:t>
            </a:r>
            <a:r>
              <a:rPr lang="ru-RU" sz="2800" dirty="0" smtClean="0"/>
              <a:t>2023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  <a:endParaRPr lang="ru-RU" dirty="0" smtClean="0"/>
          </a:p>
          <a:p>
            <a:r>
              <a:rPr lang="ru-RU" dirty="0" smtClean="0"/>
              <a:t> В </a:t>
            </a:r>
            <a:r>
              <a:rPr lang="ru-RU" dirty="0" err="1" smtClean="0"/>
              <a:t>Грузиновском</a:t>
            </a:r>
            <a:r>
              <a:rPr lang="ru-RU" dirty="0" smtClean="0"/>
              <a:t> сельском поселении долговых обязательств нет.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605" y="1124585"/>
            <a:ext cx="7792720" cy="5299075"/>
          </a:xfrm>
          <a:solidFill>
            <a:schemeClr val="accent2"/>
          </a:solidFill>
          <a:scene3d>
            <a:camera prst="perspectiveAbove"/>
            <a:lightRig rig="twoPt" dir="t"/>
          </a:scene3d>
          <a:sp3d/>
        </p:spPr>
        <p:txBody>
          <a:bodyPr/>
          <a:lstStyle/>
          <a:p>
            <a:pPr algn="ctr"/>
            <a:r>
              <a:rPr lang="ru-RU" i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Спасибо за внимание!</a:t>
            </a:r>
            <a:endParaRPr lang="ru-RU" i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ta Pie Charts">
  <a:themeElements>
    <a:clrScheme name="Data Pie Char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Data Pie Chart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Data Pie Char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2007</Words>
  <Application>WPS Presentation</Application>
  <PresentationFormat>Экран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Data Pie Charts</vt:lpstr>
      <vt:lpstr>Исполнение бюджета  Грузиновского сельского поселения Морозовского района за 1 квартал 2023 года</vt:lpstr>
      <vt:lpstr>Что такое бюджет для граждан?</vt:lpstr>
      <vt:lpstr>Доходы бюджета сельского поселения  за 1 квартал 2023 года</vt:lpstr>
      <vt:lpstr>Доходы бюджета Грузиновского сельского поселения  Морозовского района за 1 квартал 2023 года составили – 3401,5 тыс. рублей.</vt:lpstr>
      <vt:lpstr>PowerPoint 演示文稿</vt:lpstr>
      <vt:lpstr>Безвозмездные поступления  за 1 кв 2023 г</vt:lpstr>
      <vt:lpstr>Расходы бюджета Грузиновского сельского поселения  Морозовского района за 1 квартал 2023 года составили  2049,1 тыс.рублей</vt:lpstr>
      <vt:lpstr>Уровень долговой нагрузки Грузиновского сельского поселения за 1 квартал 2023 года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Пользователь</cp:lastModifiedBy>
  <cp:revision>51</cp:revision>
  <dcterms:created xsi:type="dcterms:W3CDTF">2018-04-11T07:26:00Z</dcterms:created>
  <dcterms:modified xsi:type="dcterms:W3CDTF">2023-04-20T10:21:46Z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370CAAF3FC6646C4AB65F8D0A5057D3A</vt:lpwstr>
  </property>
  <property fmtid="{D5CDD505-2E9C-101B-9397-08002B2CF9AE}" pid="3" name="KSOProductBuildVer">
    <vt:lpwstr>1049-11.2.0.11513</vt:lpwstr>
  </property>
</Properties>
</file>