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3" r:id="rId5"/>
    <p:sldId id="259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7" d="100"/>
          <a:sy n="87" d="100"/>
        </p:scale>
        <p:origin x="-8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ЕСХН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Аренда ЗУ</c:v>
                </c:pt>
                <c:pt idx="5">
                  <c:v>Аренда имущества</c:v>
                </c:pt>
                <c:pt idx="6">
                  <c:v>Компенсация</c:v>
                </c:pt>
                <c:pt idx="7">
                  <c:v>Дотация</c:v>
                </c:pt>
                <c:pt idx="8">
                  <c:v>Субвенции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165.2</c:v>
                </c:pt>
                <c:pt idx="1">
                  <c:v>1080</c:v>
                </c:pt>
                <c:pt idx="2">
                  <c:v>17.3</c:v>
                </c:pt>
                <c:pt idx="3">
                  <c:v>683.4</c:v>
                </c:pt>
                <c:pt idx="4">
                  <c:v>48.8</c:v>
                </c:pt>
                <c:pt idx="5">
                  <c:v>64.3</c:v>
                </c:pt>
                <c:pt idx="6">
                  <c:v>5.0999999999999996</c:v>
                </c:pt>
                <c:pt idx="7">
                  <c:v>4642.2</c:v>
                </c:pt>
                <c:pt idx="8">
                  <c:v>63.1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Общегосуд. Вопросы</c:v>
                </c:pt>
                <c:pt idx="1">
                  <c:v>Нац. оборона</c:v>
                </c:pt>
                <c:pt idx="2">
                  <c:v>Нац. безопасность</c:v>
                </c:pt>
                <c:pt idx="3">
                  <c:v>Благоустройство</c:v>
                </c:pt>
                <c:pt idx="4">
                  <c:v>Образование</c:v>
                </c:pt>
                <c:pt idx="5">
                  <c:v>Соц. политика</c:v>
                </c:pt>
                <c:pt idx="6">
                  <c:v>Культура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3161.6</c:v>
                </c:pt>
                <c:pt idx="1">
                  <c:v>62.9</c:v>
                </c:pt>
                <c:pt idx="2">
                  <c:v>66.5</c:v>
                </c:pt>
                <c:pt idx="3">
                  <c:v>492.6</c:v>
                </c:pt>
                <c:pt idx="4">
                  <c:v>1.5</c:v>
                </c:pt>
                <c:pt idx="5">
                  <c:v>108.8</c:v>
                </c:pt>
                <c:pt idx="6">
                  <c:v>2172.9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lvl="0" fontAlgn="base">
              <a:spcAft>
                <a:spcPct val="0"/>
              </a:spcAft>
              <a:defRPr/>
            </a:pP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Администрация</a:t>
            </a:r>
            <a:b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 Грузиновского сельского поселения</a:t>
            </a:r>
            <a:b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Бюджет для граждан </a:t>
            </a:r>
            <a:b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Исполнение бюджета</a:t>
            </a:r>
            <a:b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 Грузиновского сельского поселения Морозовского района </a:t>
            </a:r>
            <a:b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за 9 месяцев </a:t>
            </a:r>
            <a:r>
              <a:rPr lang="ru-RU" altLang="ru-RU" sz="2400" b="1" i="1" dirty="0" smtClean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2021 </a:t>
            </a:r>
            <a: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года</a:t>
            </a:r>
            <a:br>
              <a:rPr lang="ru-RU" altLang="ru-RU" sz="2400" b="1" i="1" dirty="0">
                <a:solidFill>
                  <a:srgbClr val="303030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33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200" i="1" dirty="0">
                <a:solidFill>
                  <a:prstClr val="black"/>
                </a:solidFill>
                <a:latin typeface="Impact"/>
              </a:rPr>
              <a:t>Основные показатели исполнения бюджета  Грузиновского сельского поселения  Морозовского района  за  9 месяцев </a:t>
            </a:r>
            <a:r>
              <a:rPr lang="ru-RU" altLang="ru-RU" sz="2200" i="1" dirty="0" smtClean="0">
                <a:solidFill>
                  <a:prstClr val="black"/>
                </a:solidFill>
                <a:latin typeface="Impact"/>
              </a:rPr>
              <a:t>2021год</a:t>
            </a:r>
            <a:r>
              <a:rPr lang="en-US" altLang="ru-RU" sz="2200" i="1" dirty="0" smtClean="0">
                <a:solidFill>
                  <a:prstClr val="black"/>
                </a:solidFill>
                <a:latin typeface="Impact"/>
              </a:rPr>
              <a:t>  </a:t>
            </a:r>
            <a:r>
              <a:rPr lang="ru-RU" altLang="ru-RU" sz="2200" i="1" dirty="0">
                <a:solidFill>
                  <a:prstClr val="black"/>
                </a:solidFill>
                <a:latin typeface="Impact"/>
              </a:rPr>
              <a:t/>
            </a:r>
            <a:br>
              <a:rPr lang="ru-RU" altLang="ru-RU" sz="2200" i="1" dirty="0">
                <a:solidFill>
                  <a:prstClr val="black"/>
                </a:solidFill>
                <a:latin typeface="Impact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219127"/>
              </p:ext>
            </p:extLst>
          </p:nvPr>
        </p:nvGraphicFramePr>
        <p:xfrm>
          <a:off x="323528" y="1556791"/>
          <a:ext cx="8496944" cy="502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1336236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на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01.01.2021г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., </a:t>
                      </a:r>
                      <a:r>
                        <a:rPr kumimoji="0" lang="ru-RU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тыс.рублей</a:t>
                      </a: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Фактическое исполнение на 01.10.20201год, </a:t>
                      </a:r>
                      <a:r>
                        <a:rPr kumimoji="0" lang="ru-RU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тыс.рублей</a:t>
                      </a: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% исполнения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4236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Доходы, всего</a:t>
                      </a:r>
                      <a:endParaRPr lang="ru-RU" sz="1400" i="1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8457,4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6769,4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6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Налоговые доходы</a:t>
                      </a:r>
                      <a:endParaRPr lang="ru-RU" sz="1400" i="1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3274,7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1945,9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6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Неналоговые доходы</a:t>
                      </a:r>
                      <a:endParaRPr lang="ru-RU" sz="1400" i="1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144,2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118,2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82,0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0515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Безвозмездные поступления от других бюджетов бюджетной</a:t>
                      </a:r>
                      <a:r>
                        <a:rPr lang="ru-RU" sz="1400" i="1" baseline="0" dirty="0" smtClean="0"/>
                        <a:t> системы РФ</a:t>
                      </a:r>
                      <a:endParaRPr lang="ru-RU" sz="1400" i="1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5038,5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4705,3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6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Расходы, всего</a:t>
                      </a:r>
                      <a:endParaRPr lang="ru-RU" sz="1400" i="1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9077,4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6066,8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6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Профицит/дефицит</a:t>
                      </a:r>
                      <a:endParaRPr lang="ru-RU" sz="1400" i="1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620,1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702,6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96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Исполнение бюджета по </a:t>
            </a: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доходам 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за 9 месяцев 2021 года</a:t>
            </a:r>
            <a:r>
              <a:rPr lang="ru-RU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/>
              </a:rPr>
              <a:t> </a:t>
            </a:r>
            <a:endParaRPr lang="ru-RU" sz="1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027476"/>
              </p:ext>
            </p:extLst>
          </p:nvPr>
        </p:nvGraphicFramePr>
        <p:xfrm>
          <a:off x="457200" y="1600200"/>
          <a:ext cx="8229600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2016224"/>
                <a:gridCol w="2088232"/>
                <a:gridCol w="1810544"/>
              </a:tblGrid>
              <a:tr h="892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Наименование показателя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на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01.01.2021г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тыс.рублей</a:t>
                      </a: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Фактическое исполнение на 01.10.2021г. </a:t>
                      </a:r>
                      <a:r>
                        <a:rPr kumimoji="0" lang="ru-RU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тыс.рублей</a:t>
                      </a: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исполнения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167,0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165,2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ЕСХН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1080,0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1080,0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114,6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1913,1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683,4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35,7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ЗУ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имущества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Компенсация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4942,2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4642,2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63,1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65,7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8457,4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6769,4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33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Исполнение доходной части за 9 месяцев 2021 года составляет 6769,4 тыс. рублей, из них налоговые доходы  - 1945,9 тыс. рублей, неналоговые доходы – 118,2 тыс. рублей, безвозмездные поступления – 4705,3 тыс. рублей).</a:t>
            </a:r>
            <a:endParaRPr lang="ru-RU" sz="1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3876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387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Исполнение бюджета по расходам за 9 месяцев </a:t>
            </a: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2021 года</a:t>
            </a:r>
            <a:r>
              <a:rPr lang="ru-RU" sz="20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/>
              </a:rPr>
              <a:t>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766096"/>
              </p:ext>
            </p:extLst>
          </p:nvPr>
        </p:nvGraphicFramePr>
        <p:xfrm>
          <a:off x="467544" y="1124744"/>
          <a:ext cx="8219257" cy="540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196"/>
                <a:gridCol w="2157525"/>
                <a:gridCol w="1868031"/>
                <a:gridCol w="1450505"/>
              </a:tblGrid>
              <a:tr h="1179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Наименование показателя</a:t>
                      </a:r>
                    </a:p>
                    <a:p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на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01.01.2021г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тыс.рублей</a:t>
                      </a: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Фактическое исполнение на 01.10.2021г. </a:t>
                      </a:r>
                      <a:r>
                        <a:rPr kumimoji="0" lang="ru-RU" sz="1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тыс.рублей</a:t>
                      </a: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исполнения </a:t>
                      </a:r>
                    </a:p>
                    <a:p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6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Общегосударственные вопросы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4983,1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3161,6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63,4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Национальная оборона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62,9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65,4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700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Национальная безопасность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66,5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Благоустройство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618,1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492,6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79,7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Образование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Культура, кинематография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3143,1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2172,9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Пенсионное обеспечение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140,0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108,8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77,7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7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9077,4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6066,8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366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Исполнение </a:t>
            </a:r>
            <a:r>
              <a:rPr lang="ru-RU" sz="1600" b="1" dirty="0" smtClean="0"/>
              <a:t>расходной части </a:t>
            </a:r>
            <a:r>
              <a:rPr lang="ru-RU" sz="1600" b="1" dirty="0"/>
              <a:t>за 9 месяцев 2021 года составляет </a:t>
            </a:r>
            <a:r>
              <a:rPr lang="ru-RU" sz="1600" b="1" dirty="0" smtClean="0"/>
              <a:t>6066,8 </a:t>
            </a:r>
            <a:r>
              <a:rPr lang="ru-RU" sz="1600" b="1" dirty="0"/>
              <a:t>тыс. </a:t>
            </a:r>
            <a:r>
              <a:rPr lang="ru-RU" sz="1600" b="1" dirty="0" smtClean="0"/>
              <a:t>рублей.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3040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001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lvl="0" fontAlgn="base"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Профицит бюджета Грузиновского сельского поселения по итогам исполнения за 9 месяцев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2021 </a:t>
            </a:r>
            <a:r>
              <a:rPr lang="ru-RU" altLang="ru-RU" sz="2400" b="1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года</a:t>
            </a:r>
            <a:br>
              <a:rPr lang="ru-RU" altLang="ru-RU" sz="2400" b="1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altLang="ru-RU" sz="2400" b="1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составил</a:t>
            </a:r>
            <a:br>
              <a:rPr lang="ru-RU" altLang="ru-RU" sz="2400" b="1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altLang="ru-RU" sz="2400" b="1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1177,5 </a:t>
            </a:r>
            <a:r>
              <a:rPr lang="ru-RU" altLang="ru-RU" sz="2400" b="1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>тыс. рублей</a:t>
            </a:r>
            <a:br>
              <a:rPr lang="ru-RU" altLang="ru-RU" sz="2400" b="1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37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effectLst>
            <a:outerShdw blurRad="50800" dist="50800" dir="5400000" algn="ctr" rotWithShape="0">
              <a:srgbClr val="7030A0"/>
            </a:outerShdw>
          </a:effectLst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459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271</Words>
  <Application>Microsoft Office PowerPoint</Application>
  <PresentationFormat>Экран (4:3)</PresentationFormat>
  <Paragraphs>119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Администрация  Грузиновского сельского поселения    Бюджет для граждан    Исполнение бюджета  Грузиновского сельского поселения Морозовского района  за 9 месяцев 2021 года </vt:lpstr>
      <vt:lpstr>Основные показатели исполнения бюджета  Грузиновского сельского поселения  Морозовского района  за  9 месяцев 2021год   </vt:lpstr>
      <vt:lpstr>Исполнение бюджета по доходам за 9 месяцев 2021 года </vt:lpstr>
      <vt:lpstr>Исполнение доходной части за 9 месяцев 2021 года составляет 6769,4 тыс. рублей, из них налоговые доходы  - 1945,9 тыс. рублей, неналоговые доходы – 118,2 тыс. рублей, безвозмездные поступления – 4705,3 тыс. рублей).</vt:lpstr>
      <vt:lpstr>Исполнение бюджета по расходам за 9 месяцев 2021 года </vt:lpstr>
      <vt:lpstr>Исполнение расходной части за 9 месяцев 2021 года составляет 6066,8 тыс. рублей.</vt:lpstr>
      <vt:lpstr>Профицит бюджета Грузиновского сельского поселения по итогам исполнения за 9 месяцев 2021 года составил 1177,5 тыс. рублей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30</cp:revision>
  <dcterms:created xsi:type="dcterms:W3CDTF">2021-10-25T08:35:20Z</dcterms:created>
  <dcterms:modified xsi:type="dcterms:W3CDTF">2021-10-27T12:37:01Z</dcterms:modified>
</cp:coreProperties>
</file>