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7" r:id="rId5"/>
    <p:sldId id="262" r:id="rId6"/>
    <p:sldId id="263" r:id="rId7"/>
    <p:sldId id="270" r:id="rId8"/>
    <p:sldId id="271" r:id="rId9"/>
    <p:sldId id="272" r:id="rId10"/>
    <p:sldId id="273" r:id="rId11"/>
    <p:sldId id="275" r:id="rId12"/>
    <p:sldId id="264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5.5300622144454165E-2"/>
                  <c:y val="-5.226953910140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  <c:pt idx="3">
                  <c:v>Прочие межбюджетные трансфетры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3992.9</c:v>
                </c:pt>
                <c:pt idx="1">
                  <c:v>41.6</c:v>
                </c:pt>
                <c:pt idx="2">
                  <c:v>0.2</c:v>
                </c:pt>
                <c:pt idx="3">
                  <c:v>472.7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1600">
              <a:solidFill>
                <a:schemeClr val="accent6">
                  <a:lumMod val="60000"/>
                  <a:lumOff val="4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/>
      <dgm:spPr>
        <a:solidFill>
          <a:schemeClr val="accent3"/>
        </a:solidFill>
      </dgm:spPr>
      <dgm:t>
        <a:bodyPr/>
        <a:lstStyle/>
        <a:p>
          <a:pPr algn="ctr" rtl="0"/>
          <a:r>
            <a:rPr lang="ru-RU" i="1" dirty="0" smtClean="0"/>
            <a:t>Подготовлен на основе Решения Собрания депутатов </a:t>
          </a:r>
          <a:r>
            <a:rPr lang="ru-RU" i="1" dirty="0" err="1" smtClean="0"/>
            <a:t>Грузиновского</a:t>
          </a:r>
          <a:r>
            <a:rPr lang="ru-RU" i="1" dirty="0" smtClean="0"/>
            <a:t> сельского поселения</a:t>
          </a:r>
          <a:endParaRPr lang="ru-RU" i="1" dirty="0"/>
        </a:p>
      </dgm:t>
    </dgm:pt>
    <dgm:pt modelId="{E47E9F84-87B0-469D-A8FD-4558FFE44058}" type="parTrans" cxnId="{F487D1A2-14DF-4254-87E8-1E535A467161}">
      <dgm:prSet/>
      <dgm:spPr/>
      <dgm:t>
        <a:bodyPr/>
        <a:lstStyle/>
        <a:p>
          <a:endParaRPr lang="ru-RU"/>
        </a:p>
      </dgm:t>
    </dgm:pt>
    <dgm:pt modelId="{EF9EB9AF-118D-4E09-9D7C-F94C6F022C71}" type="sibTrans" cxnId="{F487D1A2-14DF-4254-87E8-1E535A467161}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LinFactNeighborX="1244" custLinFactNeighborY="58157">
        <dgm:presLayoutVars>
          <dgm:chMax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</dgm:ptLst>
  <dgm:cxnLst>
    <dgm:cxn modelId="{F487D1A2-14DF-4254-87E8-1E535A467161}" srcId="{E90DE2E5-393E-4659-A9F0-74C49CA653A9}" destId="{F5CAE882-9136-4A98-83C5-47F0AA0297BE}" srcOrd="0" destOrd="0" parTransId="{E47E9F84-87B0-469D-A8FD-4558FFE44058}" sibTransId="{EF9EB9AF-118D-4E09-9D7C-F94C6F022C71}"/>
    <dgm:cxn modelId="{C5B52AAB-D9F6-44C7-9AB8-C2E63E058BC2}" type="presOf" srcId="{F5CAE882-9136-4A98-83C5-47F0AA0297BE}" destId="{F8DB3CB0-CC05-4612-B6FE-BBC2AEB14FC5}" srcOrd="0" destOrd="0" presId="urn:microsoft.com/office/officeart/2005/8/layout/vList2"/>
    <dgm:cxn modelId="{6441A582-387E-4070-95EC-A3D2291784FB}" type="presOf" srcId="{E90DE2E5-393E-4659-A9F0-74C49CA653A9}" destId="{5D0EDF69-C30F-4654-AF96-CC7A6EEA38C9}" srcOrd="0" destOrd="0" presId="urn:microsoft.com/office/officeart/2005/8/layout/vList2"/>
    <dgm:cxn modelId="{2375A421-1534-485C-B430-4D782BBFBF38}" type="presParOf" srcId="{5D0EDF69-C30F-4654-AF96-CC7A6EEA38C9}" destId="{F8DB3CB0-CC05-4612-B6FE-BBC2AEB14F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EE5161-3CB8-4C1D-9142-A744CD20CEF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980A0D-8FDA-450C-B137-1DF27A7C6DCE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dirty="0" smtClean="0"/>
            <a:t>Доходы бюджета сельского поселения  за 1 полугодие 2019г.</a:t>
          </a:r>
          <a:endParaRPr lang="ru-RU" dirty="0"/>
        </a:p>
      </dgm:t>
    </dgm:pt>
    <dgm:pt modelId="{2BAFAB63-5282-4CC0-B709-5102E6F261C1}" type="parTrans" cxnId="{34E5E23C-2D3B-4B75-9B26-09E8D2C1D18A}">
      <dgm:prSet/>
      <dgm:spPr/>
      <dgm:t>
        <a:bodyPr/>
        <a:lstStyle/>
        <a:p>
          <a:endParaRPr lang="ru-RU"/>
        </a:p>
      </dgm:t>
    </dgm:pt>
    <dgm:pt modelId="{4D91F560-B12C-4A46-B765-6F7E5FD303DA}" type="sibTrans" cxnId="{34E5E23C-2D3B-4B75-9B26-09E8D2C1D18A}">
      <dgm:prSet/>
      <dgm:spPr/>
      <dgm:t>
        <a:bodyPr/>
        <a:lstStyle/>
        <a:p>
          <a:endParaRPr lang="ru-RU"/>
        </a:p>
      </dgm:t>
    </dgm:pt>
    <dgm:pt modelId="{358EF758-4698-44DC-8185-CF8FF1B15DBF}" type="pres">
      <dgm:prSet presAssocID="{4BEE5161-3CB8-4C1D-9142-A744CD20CEF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D4D39E-1450-4AA8-9646-B670F2C18BD2}" type="pres">
      <dgm:prSet presAssocID="{F9980A0D-8FDA-450C-B137-1DF27A7C6DCE}" presName="composite" presStyleCnt="0"/>
      <dgm:spPr/>
    </dgm:pt>
    <dgm:pt modelId="{77DED971-9A00-4F70-B745-E6B9ED00292E}" type="pres">
      <dgm:prSet presAssocID="{F9980A0D-8FDA-450C-B137-1DF27A7C6DCE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155610F-CA99-4C98-8DB5-FA6F283D3905}" type="pres">
      <dgm:prSet presAssocID="{F9980A0D-8FDA-450C-B137-1DF27A7C6DCE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3F8ECE-6C93-4250-AAE2-CB205E8E1407}" type="presOf" srcId="{4BEE5161-3CB8-4C1D-9142-A744CD20CEFE}" destId="{358EF758-4698-44DC-8185-CF8FF1B15DBF}" srcOrd="0" destOrd="0" presId="urn:microsoft.com/office/officeart/2005/8/layout/vList3"/>
    <dgm:cxn modelId="{7D665D4E-D69C-4BC9-BC6E-8EFE27A59363}" type="presOf" srcId="{F9980A0D-8FDA-450C-B137-1DF27A7C6DCE}" destId="{4155610F-CA99-4C98-8DB5-FA6F283D3905}" srcOrd="0" destOrd="0" presId="urn:microsoft.com/office/officeart/2005/8/layout/vList3"/>
    <dgm:cxn modelId="{34E5E23C-2D3B-4B75-9B26-09E8D2C1D18A}" srcId="{4BEE5161-3CB8-4C1D-9142-A744CD20CEFE}" destId="{F9980A0D-8FDA-450C-B137-1DF27A7C6DCE}" srcOrd="0" destOrd="0" parTransId="{2BAFAB63-5282-4CC0-B709-5102E6F261C1}" sibTransId="{4D91F560-B12C-4A46-B765-6F7E5FD303DA}"/>
    <dgm:cxn modelId="{C327DD6C-AF0F-409D-8078-B969B70DC282}" type="presParOf" srcId="{358EF758-4698-44DC-8185-CF8FF1B15DBF}" destId="{B0D4D39E-1450-4AA8-9646-B670F2C18BD2}" srcOrd="0" destOrd="0" presId="urn:microsoft.com/office/officeart/2005/8/layout/vList3"/>
    <dgm:cxn modelId="{6CD40EC5-2B1D-45DB-8D7D-57B7FAAD68FB}" type="presParOf" srcId="{B0D4D39E-1450-4AA8-9646-B670F2C18BD2}" destId="{77DED971-9A00-4F70-B745-E6B9ED00292E}" srcOrd="0" destOrd="0" presId="urn:microsoft.com/office/officeart/2005/8/layout/vList3"/>
    <dgm:cxn modelId="{8D908334-A06C-4A5A-86D5-41AE5659C789}" type="presParOf" srcId="{B0D4D39E-1450-4AA8-9646-B670F2C18BD2}" destId="{4155610F-CA99-4C98-8DB5-FA6F283D390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 smtClean="0"/>
            <a:t>Доходы бюджета  5882,4</a:t>
          </a:r>
          <a:endParaRPr lang="ru-RU" sz="1400" dirty="0"/>
        </a:p>
      </dgm:t>
    </dgm:pt>
    <dgm:pt modelId="{C4C1C564-6599-4E58-B9F0-A642A461637D}" type="parTrans" cxnId="{7E4BEA6A-40BE-4913-BEDD-8BD31C35B5BA}">
      <dgm:prSet/>
      <dgm:spPr/>
      <dgm:t>
        <a:bodyPr/>
        <a:lstStyle/>
        <a:p>
          <a:endParaRPr lang="ru-RU"/>
        </a:p>
      </dgm:t>
    </dgm:pt>
    <dgm:pt modelId="{3BB88702-B3E2-4C8B-97CE-940943C6D1C7}" type="sibTrans" cxnId="{7E4BEA6A-40BE-4913-BEDD-8BD31C35B5BA}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 smtClean="0"/>
            <a:t>Неналоговые доходы 74,7</a:t>
          </a:r>
          <a:endParaRPr lang="ru-RU" sz="1400" dirty="0"/>
        </a:p>
      </dgm:t>
    </dgm:pt>
    <dgm:pt modelId="{6FD7C557-9856-4968-A15E-AD5A0454A520}" type="parTrans" cxnId="{738075D5-FD6E-49FD-9785-34FB37EDD6B1}">
      <dgm:prSet/>
      <dgm:spPr/>
      <dgm:t>
        <a:bodyPr/>
        <a:lstStyle/>
        <a:p>
          <a:endParaRPr lang="ru-RU"/>
        </a:p>
      </dgm:t>
    </dgm:pt>
    <dgm:pt modelId="{CC2615C4-8111-4D4F-B645-018462AA6669}" type="sibTrans" cxnId="{738075D5-FD6E-49FD-9785-34FB37EDD6B1}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Безвозмездные поступления    </a:t>
          </a:r>
        </a:p>
        <a:p>
          <a:r>
            <a:rPr lang="ru-RU" dirty="0" smtClean="0"/>
            <a:t>4507,4</a:t>
          </a:r>
          <a:endParaRPr lang="ru-RU" dirty="0"/>
        </a:p>
      </dgm:t>
    </dgm:pt>
    <dgm:pt modelId="{EBFBFBB4-737D-4223-85FF-36C1AA188AF9}" type="parTrans" cxnId="{0EEB1192-3E04-415C-8A73-AD1AE62BE2E8}">
      <dgm:prSet/>
      <dgm:spPr/>
      <dgm:t>
        <a:bodyPr/>
        <a:lstStyle/>
        <a:p>
          <a:endParaRPr lang="ru-RU"/>
        </a:p>
      </dgm:t>
    </dgm:pt>
    <dgm:pt modelId="{B8F7097D-9148-4A43-B141-080FE32B7D90}" type="sibTrans" cxnId="{0EEB1192-3E04-415C-8A73-AD1AE62BE2E8}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 smtClean="0"/>
            <a:t>Налоговые доходы    1300,2</a:t>
          </a:r>
          <a:endParaRPr lang="ru-RU" sz="1400" dirty="0"/>
        </a:p>
      </dgm:t>
    </dgm:pt>
    <dgm:pt modelId="{2981E54C-F96C-4095-8748-135ED1390C11}" type="parTrans" cxnId="{75CF2451-B04F-44D1-B479-6D4F2A84FFEE}">
      <dgm:prSet/>
      <dgm:spPr/>
      <dgm:t>
        <a:bodyPr/>
        <a:lstStyle/>
        <a:p>
          <a:endParaRPr lang="ru-RU"/>
        </a:p>
      </dgm:t>
    </dgm:pt>
    <dgm:pt modelId="{97FCD361-FD69-4A18-8849-C80FD9E2001D}" type="sibTrans" cxnId="{75CF2451-B04F-44D1-B479-6D4F2A84FFEE}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38075D5-FD6E-49FD-9785-34FB37EDD6B1}" srcId="{E10DEE32-7A1B-4BC1-926E-ADDAA345B24B}" destId="{0EBCE08C-D219-4C1C-BCEA-0C3805A5A309}" srcOrd="1" destOrd="0" parTransId="{6FD7C557-9856-4968-A15E-AD5A0454A520}" sibTransId="{CC2615C4-8111-4D4F-B645-018462AA6669}"/>
    <dgm:cxn modelId="{B6E0860C-5C0A-49B2-AA95-8F9039E3391A}" type="presOf" srcId="{97FCD361-FD69-4A18-8849-C80FD9E2001D}" destId="{ED865CC1-84B5-452C-A265-FBC08DB69962}" srcOrd="0" destOrd="0" presId="urn:microsoft.com/office/officeart/2005/8/layout/cycle2"/>
    <dgm:cxn modelId="{89D127D4-CA57-485E-B1E1-86D4993D5F12}" type="presOf" srcId="{CC2615C4-8111-4D4F-B645-018462AA6669}" destId="{F429B1FC-B2DF-4A14-A223-1875A5398523}" srcOrd="1" destOrd="0" presId="urn:microsoft.com/office/officeart/2005/8/layout/cycle2"/>
    <dgm:cxn modelId="{72EEFB4F-409C-43B8-B4C3-366F509D15F4}" type="presOf" srcId="{97FCD361-FD69-4A18-8849-C80FD9E2001D}" destId="{28D13D86-4B4A-47DD-AF35-754569FCE38D}" srcOrd="1" destOrd="0" presId="urn:microsoft.com/office/officeart/2005/8/layout/cycle2"/>
    <dgm:cxn modelId="{C5EF5A1F-39BF-4746-A047-EB47EC2CC3CA}" type="presOf" srcId="{620793DB-5BFD-47FC-A632-1CB0852FD0A4}" destId="{3D58CC0E-65A7-40F3-886E-41D1FA3E027C}" srcOrd="0" destOrd="0" presId="urn:microsoft.com/office/officeart/2005/8/layout/cycle2"/>
    <dgm:cxn modelId="{7E4BEA6A-40BE-4913-BEDD-8BD31C35B5BA}" srcId="{E10DEE32-7A1B-4BC1-926E-ADDAA345B24B}" destId="{5B938523-99FE-466E-BCC7-9956D4D6C35C}" srcOrd="0" destOrd="0" parTransId="{C4C1C564-6599-4E58-B9F0-A642A461637D}" sibTransId="{3BB88702-B3E2-4C8B-97CE-940943C6D1C7}"/>
    <dgm:cxn modelId="{569EBFBD-005F-4D91-A09C-45CAEDCA060C}" type="presOf" srcId="{63E43605-D053-4926-8335-E2CF462A48F4}" destId="{2E930203-CBE2-4F67-A0C8-5148522591FE}" srcOrd="0" destOrd="0" presId="urn:microsoft.com/office/officeart/2005/8/layout/cycle2"/>
    <dgm:cxn modelId="{CEA436CE-0391-4FC7-B9D5-952F65BAE889}" type="presOf" srcId="{B8F7097D-9148-4A43-B141-080FE32B7D90}" destId="{7018AC51-BDA5-4A54-9D94-040EB0D7B7E3}" srcOrd="0" destOrd="0" presId="urn:microsoft.com/office/officeart/2005/8/layout/cycle2"/>
    <dgm:cxn modelId="{FBA2529E-C31B-4251-9FD6-D92B5E9D8D41}" type="presOf" srcId="{3BB88702-B3E2-4C8B-97CE-940943C6D1C7}" destId="{5618266D-0EFB-40E3-BB4F-0DC5386B6DFA}" srcOrd="0" destOrd="0" presId="urn:microsoft.com/office/officeart/2005/8/layout/cycle2"/>
    <dgm:cxn modelId="{9CD05700-D9EB-4AE1-8C68-74F3A0FCB6F1}" type="presOf" srcId="{CC2615C4-8111-4D4F-B645-018462AA6669}" destId="{3ED3EF94-F88E-4E04-8458-384602EE829F}" srcOrd="0" destOrd="0" presId="urn:microsoft.com/office/officeart/2005/8/layout/cycle2"/>
    <dgm:cxn modelId="{7B3EEB15-C822-487A-B352-51C2945D64B5}" type="presOf" srcId="{B8F7097D-9148-4A43-B141-080FE32B7D90}" destId="{947C9509-285B-464B-9FA8-C525497A25AF}" srcOrd="1" destOrd="0" presId="urn:microsoft.com/office/officeart/2005/8/layout/cycle2"/>
    <dgm:cxn modelId="{404AF7B2-C3E4-4880-92BD-231F4351E43B}" type="presOf" srcId="{5B938523-99FE-466E-BCC7-9956D4D6C35C}" destId="{FA88597E-DEC0-4283-92AE-85FAC8288FAD}" srcOrd="0" destOrd="0" presId="urn:microsoft.com/office/officeart/2005/8/layout/cycle2"/>
    <dgm:cxn modelId="{3B949C05-977E-41A7-BCDF-E63AC5B6E988}" type="presOf" srcId="{3BB88702-B3E2-4C8B-97CE-940943C6D1C7}" destId="{7EBAA05D-D3B8-46BA-B968-FF5B39E02FA2}" srcOrd="1" destOrd="0" presId="urn:microsoft.com/office/officeart/2005/8/layout/cycle2"/>
    <dgm:cxn modelId="{75CF2451-B04F-44D1-B479-6D4F2A84FFEE}" srcId="{E10DEE32-7A1B-4BC1-926E-ADDAA345B24B}" destId="{63E43605-D053-4926-8335-E2CF462A48F4}" srcOrd="3" destOrd="0" parTransId="{2981E54C-F96C-4095-8748-135ED1390C11}" sibTransId="{97FCD361-FD69-4A18-8849-C80FD9E2001D}"/>
    <dgm:cxn modelId="{153747CF-8861-4CA0-A2B1-7E70E2DAF7FD}" type="presOf" srcId="{0EBCE08C-D219-4C1C-BCEA-0C3805A5A309}" destId="{1043F4E1-7DEF-43A2-B6FB-350353A57C0A}" srcOrd="0" destOrd="0" presId="urn:microsoft.com/office/officeart/2005/8/layout/cycle2"/>
    <dgm:cxn modelId="{0EEB1192-3E04-415C-8A73-AD1AE62BE2E8}" srcId="{E10DEE32-7A1B-4BC1-926E-ADDAA345B24B}" destId="{620793DB-5BFD-47FC-A632-1CB0852FD0A4}" srcOrd="2" destOrd="0" parTransId="{EBFBFBB4-737D-4223-85FF-36C1AA188AF9}" sibTransId="{B8F7097D-9148-4A43-B141-080FE32B7D90}"/>
    <dgm:cxn modelId="{44589DF4-E2A3-4DB3-93C4-A2DA2BC25ED6}" type="presOf" srcId="{E10DEE32-7A1B-4BC1-926E-ADDAA345B24B}" destId="{28AF91D4-EFFA-409C-A3E0-54B0F8D4601B}" srcOrd="0" destOrd="0" presId="urn:microsoft.com/office/officeart/2005/8/layout/cycle2"/>
    <dgm:cxn modelId="{F9416233-53F9-472A-99D0-68EC8BB88337}" type="presParOf" srcId="{28AF91D4-EFFA-409C-A3E0-54B0F8D4601B}" destId="{FA88597E-DEC0-4283-92AE-85FAC8288FAD}" srcOrd="0" destOrd="0" presId="urn:microsoft.com/office/officeart/2005/8/layout/cycle2"/>
    <dgm:cxn modelId="{317AAC2D-C6EE-45F4-913F-7D4E94F6D9C6}" type="presParOf" srcId="{28AF91D4-EFFA-409C-A3E0-54B0F8D4601B}" destId="{5618266D-0EFB-40E3-BB4F-0DC5386B6DFA}" srcOrd="1" destOrd="0" presId="urn:microsoft.com/office/officeart/2005/8/layout/cycle2"/>
    <dgm:cxn modelId="{11A704F9-E595-484D-B967-90848C7F72AB}" type="presParOf" srcId="{5618266D-0EFB-40E3-BB4F-0DC5386B6DFA}" destId="{7EBAA05D-D3B8-46BA-B968-FF5B39E02FA2}" srcOrd="0" destOrd="0" presId="urn:microsoft.com/office/officeart/2005/8/layout/cycle2"/>
    <dgm:cxn modelId="{92C9B1D3-02EF-44E2-B07D-DA32B586473A}" type="presParOf" srcId="{28AF91D4-EFFA-409C-A3E0-54B0F8D4601B}" destId="{1043F4E1-7DEF-43A2-B6FB-350353A57C0A}" srcOrd="2" destOrd="0" presId="urn:microsoft.com/office/officeart/2005/8/layout/cycle2"/>
    <dgm:cxn modelId="{757E0E6D-C931-4431-8F1D-E89D21BEAD93}" type="presParOf" srcId="{28AF91D4-EFFA-409C-A3E0-54B0F8D4601B}" destId="{3ED3EF94-F88E-4E04-8458-384602EE829F}" srcOrd="3" destOrd="0" presId="urn:microsoft.com/office/officeart/2005/8/layout/cycle2"/>
    <dgm:cxn modelId="{31A3CB94-5A6E-4FBB-B71E-66B8DC6D4D2D}" type="presParOf" srcId="{3ED3EF94-F88E-4E04-8458-384602EE829F}" destId="{F429B1FC-B2DF-4A14-A223-1875A5398523}" srcOrd="0" destOrd="0" presId="urn:microsoft.com/office/officeart/2005/8/layout/cycle2"/>
    <dgm:cxn modelId="{98953350-0594-48A3-8B15-9630F18FA778}" type="presParOf" srcId="{28AF91D4-EFFA-409C-A3E0-54B0F8D4601B}" destId="{3D58CC0E-65A7-40F3-886E-41D1FA3E027C}" srcOrd="4" destOrd="0" presId="urn:microsoft.com/office/officeart/2005/8/layout/cycle2"/>
    <dgm:cxn modelId="{4FCD5C5B-D3FF-423F-8A5A-54511CA1227E}" type="presParOf" srcId="{28AF91D4-EFFA-409C-A3E0-54B0F8D4601B}" destId="{7018AC51-BDA5-4A54-9D94-040EB0D7B7E3}" srcOrd="5" destOrd="0" presId="urn:microsoft.com/office/officeart/2005/8/layout/cycle2"/>
    <dgm:cxn modelId="{2F286637-20AE-4E03-B23F-CC06D7C02F7A}" type="presParOf" srcId="{7018AC51-BDA5-4A54-9D94-040EB0D7B7E3}" destId="{947C9509-285B-464B-9FA8-C525497A25AF}" srcOrd="0" destOrd="0" presId="urn:microsoft.com/office/officeart/2005/8/layout/cycle2"/>
    <dgm:cxn modelId="{441913E8-0974-4936-BB27-731FF218CBB1}" type="presParOf" srcId="{28AF91D4-EFFA-409C-A3E0-54B0F8D4601B}" destId="{2E930203-CBE2-4F67-A0C8-5148522591FE}" srcOrd="6" destOrd="0" presId="urn:microsoft.com/office/officeart/2005/8/layout/cycle2"/>
    <dgm:cxn modelId="{1CFF13D1-FA29-4BFE-BD81-95D89B71671C}" type="presParOf" srcId="{28AF91D4-EFFA-409C-A3E0-54B0F8D4601B}" destId="{ED865CC1-84B5-452C-A265-FBC08DB69962}" srcOrd="7" destOrd="0" presId="urn:microsoft.com/office/officeart/2005/8/layout/cycle2"/>
    <dgm:cxn modelId="{965A85C2-7623-46A0-B82B-66173FABC6A6}" type="presParOf" srcId="{ED865CC1-84B5-452C-A265-FBC08DB69962}" destId="{28D13D86-4B4A-47DD-AF35-754569FCE38D}" srcOrd="0" destOrd="0" presId="urn:microsoft.com/office/officeart/2005/8/layout/cycle2"/>
  </dgm:cxnLst>
  <dgm:bg>
    <a:gradFill flip="none" rotWithShape="1">
      <a:gsLst>
        <a:gs pos="0">
          <a:schemeClr val="accent3"/>
        </a:gs>
        <a:gs pos="50000">
          <a:srgbClr val="9CB86E"/>
        </a:gs>
        <a:gs pos="100000">
          <a:srgbClr val="156B13"/>
        </a:gs>
      </a:gsLst>
      <a:lin ang="13500000" scaled="1"/>
      <a:tileRect/>
    </a:gra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B3CB0-CC05-4612-B6FE-BBC2AEB14FC5}">
      <dsp:nvSpPr>
        <dsp:cNvPr id="0" name=""/>
        <dsp:cNvSpPr/>
      </dsp:nvSpPr>
      <dsp:spPr>
        <a:xfrm>
          <a:off x="0" y="72423"/>
          <a:ext cx="8424936" cy="3744000"/>
        </a:xfrm>
        <a:prstGeom prst="flowChartInputOutpu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 smtClean="0"/>
            <a:t>Подготовлен на основе Решения Собрания депутатов </a:t>
          </a:r>
          <a:r>
            <a:rPr lang="ru-RU" sz="4000" i="1" kern="1200" dirty="0" err="1" smtClean="0"/>
            <a:t>Грузиновского</a:t>
          </a:r>
          <a:r>
            <a:rPr lang="ru-RU" sz="4000" i="1" kern="1200" dirty="0" smtClean="0"/>
            <a:t> сельского поселения</a:t>
          </a:r>
          <a:endParaRPr lang="ru-RU" sz="4000" i="1" kern="1200" dirty="0"/>
        </a:p>
      </dsp:txBody>
      <dsp:txXfrm>
        <a:off x="1684987" y="72423"/>
        <a:ext cx="5054962" cy="374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5610F-CA99-4C98-8DB5-FA6F283D3905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Доходы бюджета сельского поселения  за 1 полугодие 2019г.</a:t>
          </a:r>
          <a:endParaRPr lang="ru-RU" sz="2500" kern="1200" dirty="0"/>
        </a:p>
      </dsp:txBody>
      <dsp:txXfrm rot="10800000">
        <a:off x="1949957" y="0"/>
        <a:ext cx="5186934" cy="1143000"/>
      </dsp:txXfrm>
    </dsp:sp>
    <dsp:sp modelId="{77DED971-9A00-4F70-B745-E6B9ED00292E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8597E-DEC0-4283-92AE-85FAC8288FAD}">
      <dsp:nvSpPr>
        <dsp:cNvPr id="0" name=""/>
        <dsp:cNvSpPr/>
      </dsp:nvSpPr>
      <dsp:spPr>
        <a:xfrm>
          <a:off x="3390490" y="-37838"/>
          <a:ext cx="1448618" cy="1448618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Доходы бюджета  5882,4</a:t>
          </a:r>
          <a:endParaRPr lang="ru-RU" sz="1400" kern="1200" dirty="0"/>
        </a:p>
      </dsp:txBody>
      <dsp:txXfrm>
        <a:off x="3390490" y="208628"/>
        <a:ext cx="1247086" cy="1147292"/>
      </dsp:txXfrm>
    </dsp:sp>
    <dsp:sp modelId="{5618266D-0EFB-40E3-BB4F-0DC5386B6DFA}">
      <dsp:nvSpPr>
        <dsp:cNvPr id="0" name=""/>
        <dsp:cNvSpPr/>
      </dsp:nvSpPr>
      <dsp:spPr>
        <a:xfrm rot="2700000">
          <a:off x="4683473" y="120280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700354" y="1259834"/>
        <a:ext cx="268964" cy="293344"/>
      </dsp:txXfrm>
    </dsp:sp>
    <dsp:sp modelId="{1043F4E1-7DEF-43A2-B6FB-350353A57C0A}">
      <dsp:nvSpPr>
        <dsp:cNvPr id="0" name=""/>
        <dsp:cNvSpPr/>
      </dsp:nvSpPr>
      <dsp:spPr>
        <a:xfrm>
          <a:off x="4927450" y="1499121"/>
          <a:ext cx="1448618" cy="1448618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Неналоговые доходы 74,7</a:t>
          </a:r>
          <a:endParaRPr lang="ru-RU" sz="1400" kern="1200" dirty="0"/>
        </a:p>
      </dsp:txBody>
      <dsp:txXfrm>
        <a:off x="4927450" y="1745587"/>
        <a:ext cx="1247086" cy="1147292"/>
      </dsp:txXfrm>
    </dsp:sp>
    <dsp:sp modelId="{3ED3EF94-F88E-4E04-8458-384602EE829F}">
      <dsp:nvSpPr>
        <dsp:cNvPr id="0" name=""/>
        <dsp:cNvSpPr/>
      </dsp:nvSpPr>
      <dsp:spPr>
        <a:xfrm rot="8047508">
          <a:off x="4862690" y="2663411"/>
          <a:ext cx="25044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4926411" y="2734227"/>
        <a:ext cx="175312" cy="293344"/>
      </dsp:txXfrm>
    </dsp:sp>
    <dsp:sp modelId="{3D58CC0E-65A7-40F3-886E-41D1FA3E027C}">
      <dsp:nvSpPr>
        <dsp:cNvPr id="0" name=""/>
        <dsp:cNvSpPr/>
      </dsp:nvSpPr>
      <dsp:spPr>
        <a:xfrm>
          <a:off x="3052087" y="2939721"/>
          <a:ext cx="2251370" cy="1606822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Безвозмездные поступления   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4507,4</a:t>
          </a:r>
          <a:endParaRPr lang="ru-RU" sz="2200" kern="1200" dirty="0"/>
        </a:p>
      </dsp:txBody>
      <dsp:txXfrm>
        <a:off x="3052087" y="3213104"/>
        <a:ext cx="1938159" cy="1272588"/>
      </dsp:txXfrm>
    </dsp:sp>
    <dsp:sp modelId="{7018AC51-BDA5-4A54-9D94-040EB0D7B7E3}">
      <dsp:nvSpPr>
        <dsp:cNvPr id="0" name=""/>
        <dsp:cNvSpPr/>
      </dsp:nvSpPr>
      <dsp:spPr>
        <a:xfrm rot="13411607">
          <a:off x="3162590" y="2672769"/>
          <a:ext cx="291340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237977" y="2800648"/>
        <a:ext cx="203938" cy="293344"/>
      </dsp:txXfrm>
    </dsp:sp>
    <dsp:sp modelId="{2E930203-CBE2-4F67-A0C8-5148522591FE}">
      <dsp:nvSpPr>
        <dsp:cNvPr id="0" name=""/>
        <dsp:cNvSpPr/>
      </dsp:nvSpPr>
      <dsp:spPr>
        <a:xfrm>
          <a:off x="1853530" y="1499121"/>
          <a:ext cx="1448618" cy="1448618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   1300,2</a:t>
          </a:r>
          <a:endParaRPr lang="ru-RU" sz="1400" kern="1200" dirty="0"/>
        </a:p>
      </dsp:txBody>
      <dsp:txXfrm>
        <a:off x="1853530" y="1745587"/>
        <a:ext cx="1247086" cy="1147292"/>
      </dsp:txXfrm>
    </dsp:sp>
    <dsp:sp modelId="{ED865CC1-84B5-452C-A265-FBC08DB69962}">
      <dsp:nvSpPr>
        <dsp:cNvPr id="0" name=""/>
        <dsp:cNvSpPr/>
      </dsp:nvSpPr>
      <dsp:spPr>
        <a:xfrm rot="18900000">
          <a:off x="3146513" y="1218185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163394" y="1356721"/>
        <a:ext cx="268964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Исполнение бюджета для граждан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за 1 полугодие 2019г.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34546708"/>
              </p:ext>
            </p:extLst>
          </p:nvPr>
        </p:nvGraphicFramePr>
        <p:xfrm>
          <a:off x="395536" y="2708920"/>
          <a:ext cx="84249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5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Ремонт и содержание автомобильных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внутрипоселковых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дорог местного  значения сельского поселения в 1 полугодии 2019года составил- 427,3 тыс. рублей.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3" y="1600199"/>
            <a:ext cx="7778239" cy="4997153"/>
          </a:xfrm>
        </p:spPr>
      </p:pic>
    </p:spTree>
    <p:extLst>
      <p:ext uri="{BB962C8B-B14F-4D97-AF65-F5344CB8AC3E}">
        <p14:creationId xmlns:p14="http://schemas.microsoft.com/office/powerpoint/2010/main" val="828510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Муниципальная программа «Развитие культуры и туризма»  в 1 полугодии  - 1070,5 тыс. рублей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600201"/>
            <a:ext cx="8424936" cy="5141168"/>
          </a:xfrm>
        </p:spPr>
      </p:pic>
    </p:spTree>
    <p:extLst>
      <p:ext uri="{BB962C8B-B14F-4D97-AF65-F5344CB8AC3E}">
        <p14:creationId xmlns:p14="http://schemas.microsoft.com/office/powerpoint/2010/main" val="2603978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Уровень долговой нагрузки </a:t>
            </a:r>
            <a:r>
              <a:rPr lang="ru-RU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за 1 полугодие 2019г.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 поселении долговых обязательств нет.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8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Большое спасибо за внимание!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00200"/>
            <a:ext cx="8136903" cy="4933640"/>
          </a:xfrm>
        </p:spPr>
      </p:pic>
    </p:spTree>
    <p:extLst>
      <p:ext uri="{BB962C8B-B14F-4D97-AF65-F5344CB8AC3E}">
        <p14:creationId xmlns:p14="http://schemas.microsoft.com/office/powerpoint/2010/main" val="409990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Что </a:t>
            </a:r>
            <a:r>
              <a:rPr lang="ru-RU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такое</a:t>
            </a:r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бюджет для граждан?</a:t>
            </a:r>
            <a:endParaRPr lang="ru-RU" i="1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</a:p>
          <a:p>
            <a:pPr>
              <a:buFont typeface="Wingdings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Font typeface="Wingdings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155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9622288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6928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2097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Доходы </a:t>
            </a:r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бюджета </a:t>
            </a:r>
            <a:r>
              <a:rPr lang="ru-RU" sz="2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 Морозовского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района за 1 полугодие составили –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5882,4 тыс. рублей.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383011"/>
              </p:ext>
            </p:extLst>
          </p:nvPr>
        </p:nvGraphicFramePr>
        <p:xfrm>
          <a:off x="457200" y="1600200"/>
          <a:ext cx="8229600" cy="478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/>
                        <a:t>  - НДФЛ – 29,4</a:t>
                      </a:r>
                      <a:endParaRPr lang="ru-RU" b="0" i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ЕСХН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627,5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Налог на имущество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физ. лиц – 7,6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Земельный налог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219,0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Прочие доходы – 33,6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Аренда имущества – 19,4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Дотации – 1996,5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Субвенции – 21,0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Межбюджетные трансферты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134,7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3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Межбюджетные трансферты, предоставленные </a:t>
            </a:r>
            <a:r>
              <a:rPr lang="ru-RU" sz="2800" spc="1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Грузиновскому</a:t>
            </a: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сельскому поселению </a:t>
            </a:r>
            <a:b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 1 полугодие 2019г</a:t>
            </a:r>
            <a:endParaRPr lang="ru-RU" sz="2800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7611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86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бюджета </a:t>
            </a:r>
            <a:r>
              <a:rPr lang="ru-RU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 Морозовского района за 1 полугодие 2019г. составили – 4152,4 тыс. рублей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22003"/>
              </p:ext>
            </p:extLst>
          </p:nvPr>
        </p:nvGraphicFramePr>
        <p:xfrm>
          <a:off x="457200" y="1600200"/>
          <a:ext cx="8229600" cy="471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74868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1884,4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427,3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532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352,5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704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кинематография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1411,4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38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Жилищно-коммунальное хозяйство в 1 полугодии 2019 года составляет: 340,9 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9"/>
            <a:ext cx="8712968" cy="4772662"/>
          </a:xfrm>
        </p:spPr>
      </p:pic>
    </p:spTree>
    <p:extLst>
      <p:ext uri="{BB962C8B-B14F-4D97-AF65-F5344CB8AC3E}">
        <p14:creationId xmlns:p14="http://schemas.microsoft.com/office/powerpoint/2010/main" val="26063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Уличное освещение в 1 полугодии 2019 года составляет: 215,5 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67680"/>
            <a:ext cx="7848872" cy="4685655"/>
          </a:xfrm>
        </p:spPr>
      </p:pic>
    </p:spTree>
    <p:extLst>
      <p:ext uri="{BB962C8B-B14F-4D97-AF65-F5344CB8AC3E}">
        <p14:creationId xmlns:p14="http://schemas.microsoft.com/office/powerpoint/2010/main" val="332809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Благоустройство территории  сельского поселения  в 1 полугодии -137 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7920880" cy="4853136"/>
          </a:xfrm>
        </p:spPr>
      </p:pic>
    </p:spTree>
    <p:extLst>
      <p:ext uri="{BB962C8B-B14F-4D97-AF65-F5344CB8AC3E}">
        <p14:creationId xmlns:p14="http://schemas.microsoft.com/office/powerpoint/2010/main" val="3433816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380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Исполнение бюджета для граждан Грузиновского сельского поселения за 1 полугодие 2019г.</vt:lpstr>
      <vt:lpstr>Что такое бюджет для граждан?</vt:lpstr>
      <vt:lpstr>Презентация PowerPoint</vt:lpstr>
      <vt:lpstr>Доходы бюджета Грузиновского сельского поселения  Морозовского района за 1 полугодие составили –  5882,4 тыс. рублей.</vt:lpstr>
      <vt:lpstr>Межбюджетные трансферты, предоставленные Грузиновскому сельскому поселению  за 1 полугодие 2019г</vt:lpstr>
      <vt:lpstr>Расходы бюджета Грузиновского сельского поселения  Морозовского района за 1 полугодие 2019г. составили – 4152,4 тыс. рублей</vt:lpstr>
      <vt:lpstr>Жилищно-коммунальное хозяйство в 1 полугодии 2019 года составляет: 340,9 тыс. рублей.</vt:lpstr>
      <vt:lpstr>Уличное освещение в 1 полугодии 2019 года составляет: 215,5 тыс. рублей.</vt:lpstr>
      <vt:lpstr>Благоустройство территории  сельского поселения  в 1 полугодии -137 тыс. рублей.</vt:lpstr>
      <vt:lpstr>Ремонт и содержание автомобильных внутрипоселковых дорог местного  значения сельского поселения в 1 полугодии 2019года составил- 427,3 тыс. рублей.</vt:lpstr>
      <vt:lpstr>Муниципальная программа «Развитие культуры и туризма»  в 1 полугодии  - 1070,5 тыс. рублей</vt:lpstr>
      <vt:lpstr>Уровень долговой нагрузки Грузиновского сельского поселения за 1 полугодие 2019г.</vt:lpstr>
      <vt:lpstr>Большое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User</cp:lastModifiedBy>
  <cp:revision>68</cp:revision>
  <dcterms:created xsi:type="dcterms:W3CDTF">2018-04-11T07:26:24Z</dcterms:created>
  <dcterms:modified xsi:type="dcterms:W3CDTF">2019-08-16T04:49:49Z</dcterms:modified>
</cp:coreProperties>
</file>