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9" r:id="rId12"/>
    <p:sldId id="277" r:id="rId13"/>
    <p:sldId id="276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501AA-BB88-4F73-9D9A-512A67F4B92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84146C-0C0A-4E0D-BCD5-8C95CFAD96A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dirty="0" smtClean="0">
              <a:solidFill>
                <a:srgbClr val="00B050"/>
              </a:solidFill>
            </a:rPr>
            <a:t>Доходы бюджета </a:t>
          </a:r>
          <a:r>
            <a:rPr lang="ru-RU" sz="2400" dirty="0" smtClean="0">
              <a:solidFill>
                <a:srgbClr val="00B050"/>
              </a:solidFill>
            </a:rPr>
            <a:t>–</a:t>
          </a:r>
          <a:r>
            <a:rPr lang="ru-RU" sz="6200" dirty="0" smtClean="0">
              <a:solidFill>
                <a:srgbClr val="00B050"/>
              </a:solidFill>
            </a:rPr>
            <a:t> </a:t>
          </a:r>
          <a:r>
            <a:rPr lang="ru-RU" sz="2400" dirty="0" smtClean="0">
              <a:solidFill>
                <a:srgbClr val="00B050"/>
              </a:solidFill>
            </a:rPr>
            <a:t>6045,6 тыс. рублей, из них:</a:t>
          </a:r>
          <a:endParaRPr lang="ru-RU" sz="6200" dirty="0">
            <a:solidFill>
              <a:srgbClr val="00B050"/>
            </a:solidFill>
          </a:endParaRPr>
        </a:p>
      </dgm:t>
    </dgm:pt>
    <dgm:pt modelId="{B6925DD9-0C35-480A-B0A6-C2913A5B15BD}" type="parTrans" cxnId="{727E83E8-56B7-44DB-AC9D-ED78E5F217CF}">
      <dgm:prSet/>
      <dgm:spPr/>
      <dgm:t>
        <a:bodyPr/>
        <a:lstStyle/>
        <a:p>
          <a:endParaRPr lang="ru-RU"/>
        </a:p>
      </dgm:t>
    </dgm:pt>
    <dgm:pt modelId="{7F7EA671-A4CF-492C-8C88-8A1EE32F4EDB}" type="sibTrans" cxnId="{727E83E8-56B7-44DB-AC9D-ED78E5F217CF}">
      <dgm:prSet/>
      <dgm:spPr/>
      <dgm:t>
        <a:bodyPr/>
        <a:lstStyle/>
        <a:p>
          <a:endParaRPr lang="ru-RU"/>
        </a:p>
      </dgm:t>
    </dgm:pt>
    <dgm:pt modelId="{A629FC62-2AD0-4F72-B4FD-E199356A138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Налоговые доходы – 1341,8 тыс. рублей</a:t>
          </a:r>
          <a:endParaRPr lang="ru-RU" sz="2400" dirty="0">
            <a:solidFill>
              <a:srgbClr val="00B050"/>
            </a:solidFill>
          </a:endParaRPr>
        </a:p>
      </dgm:t>
    </dgm:pt>
    <dgm:pt modelId="{E71AB8FD-A79F-4B1A-B39D-DD446A172946}" type="parTrans" cxnId="{ACD4462B-B2AC-4D24-9AD5-CCAE1E0C7D41}">
      <dgm:prSet/>
      <dgm:spPr/>
      <dgm:t>
        <a:bodyPr/>
        <a:lstStyle/>
        <a:p>
          <a:endParaRPr lang="ru-RU"/>
        </a:p>
      </dgm:t>
    </dgm:pt>
    <dgm:pt modelId="{D9EFE99A-1813-4412-8656-A91F91CA68B1}" type="sibTrans" cxnId="{ACD4462B-B2AC-4D24-9AD5-CCAE1E0C7D41}">
      <dgm:prSet/>
      <dgm:spPr/>
      <dgm:t>
        <a:bodyPr/>
        <a:lstStyle/>
        <a:p>
          <a:endParaRPr lang="ru-RU"/>
        </a:p>
      </dgm:t>
    </dgm:pt>
    <dgm:pt modelId="{946E1019-98AE-4834-B868-B593ADA1721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Неналоговые доходы – 46,5 тыс. рублей</a:t>
          </a:r>
          <a:endParaRPr lang="ru-RU" sz="2400" dirty="0">
            <a:solidFill>
              <a:srgbClr val="00B050"/>
            </a:solidFill>
          </a:endParaRPr>
        </a:p>
      </dgm:t>
    </dgm:pt>
    <dgm:pt modelId="{CF3F3D25-0DA2-4ACD-A526-55C0D52B2366}" type="parTrans" cxnId="{1D345933-DE75-4819-9CD2-230A20170701}">
      <dgm:prSet/>
      <dgm:spPr/>
      <dgm:t>
        <a:bodyPr/>
        <a:lstStyle/>
        <a:p>
          <a:endParaRPr lang="ru-RU"/>
        </a:p>
      </dgm:t>
    </dgm:pt>
    <dgm:pt modelId="{541903B8-08DC-464D-9578-FE3110942A89}" type="sibTrans" cxnId="{1D345933-DE75-4819-9CD2-230A20170701}">
      <dgm:prSet/>
      <dgm:spPr/>
      <dgm:t>
        <a:bodyPr/>
        <a:lstStyle/>
        <a:p>
          <a:endParaRPr lang="ru-RU"/>
        </a:p>
      </dgm:t>
    </dgm:pt>
    <dgm:pt modelId="{3F42EAB4-DA03-465E-839A-D80C561A582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Безвозмездные поступления – 4657,3 тыс. рублей</a:t>
          </a:r>
          <a:endParaRPr lang="ru-RU" sz="2400" dirty="0">
            <a:solidFill>
              <a:srgbClr val="00B050"/>
            </a:solidFill>
          </a:endParaRPr>
        </a:p>
      </dgm:t>
    </dgm:pt>
    <dgm:pt modelId="{C4908208-C2DF-4D80-ACB4-F405E837DDBF}" type="parTrans" cxnId="{D5CDC967-A07E-4B36-8E29-1DC50ED2EDDE}">
      <dgm:prSet/>
      <dgm:spPr/>
      <dgm:t>
        <a:bodyPr/>
        <a:lstStyle/>
        <a:p>
          <a:endParaRPr lang="ru-RU"/>
        </a:p>
      </dgm:t>
    </dgm:pt>
    <dgm:pt modelId="{D68D9583-4E29-4E3A-8B25-7C7C43B8A372}" type="sibTrans" cxnId="{D5CDC967-A07E-4B36-8E29-1DC50ED2EDDE}">
      <dgm:prSet/>
      <dgm:spPr/>
      <dgm:t>
        <a:bodyPr/>
        <a:lstStyle/>
        <a:p>
          <a:endParaRPr lang="ru-RU"/>
        </a:p>
      </dgm:t>
    </dgm:pt>
    <dgm:pt modelId="{B81F9AD1-6D66-4886-8441-DE13BDB6868F}" type="pres">
      <dgm:prSet presAssocID="{BCA501AA-BB88-4F73-9D9A-512A67F4B9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C4990B-3F7A-4F60-ADED-73CE0F7C511C}" type="pres">
      <dgm:prSet presAssocID="{0E84146C-0C0A-4E0D-BCD5-8C95CFAD96A4}" presName="roof" presStyleLbl="dkBgShp" presStyleIdx="0" presStyleCnt="2" custLinFactNeighborX="126" custLinFactNeighborY="7410"/>
      <dgm:spPr/>
      <dgm:t>
        <a:bodyPr/>
        <a:lstStyle/>
        <a:p>
          <a:endParaRPr lang="ru-RU"/>
        </a:p>
      </dgm:t>
    </dgm:pt>
    <dgm:pt modelId="{497AF1CF-197E-4F37-8742-D1BD3BD12CD5}" type="pres">
      <dgm:prSet presAssocID="{0E84146C-0C0A-4E0D-BCD5-8C95CFAD96A4}" presName="pillars" presStyleCnt="0"/>
      <dgm:spPr/>
    </dgm:pt>
    <dgm:pt modelId="{A97C3B0A-BF49-4DEC-BC55-499D202B8EEE}" type="pres">
      <dgm:prSet presAssocID="{0E84146C-0C0A-4E0D-BCD5-8C95CFAD96A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13232-4AAC-46DB-92A2-28E8AB5F60AC}" type="pres">
      <dgm:prSet presAssocID="{946E1019-98AE-4834-B868-B593ADA1721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9E9B3-4D61-46CC-BAC9-11247E041A77}" type="pres">
      <dgm:prSet presAssocID="{3F42EAB4-DA03-465E-839A-D80C561A582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58671-D416-42EA-8D1A-BA2DE3E6417A}" type="pres">
      <dgm:prSet presAssocID="{0E84146C-0C0A-4E0D-BCD5-8C95CFAD96A4}" presName="base" presStyleLbl="dkBgShp" presStyleIdx="1" presStyleCnt="2"/>
      <dgm:spPr>
        <a:solidFill>
          <a:srgbClr val="FFC000"/>
        </a:solidFill>
      </dgm:spPr>
    </dgm:pt>
  </dgm:ptLst>
  <dgm:cxnLst>
    <dgm:cxn modelId="{425E9A91-5B04-4B11-8E83-69C0D7CEA3F6}" type="presOf" srcId="{BCA501AA-BB88-4F73-9D9A-512A67F4B928}" destId="{B81F9AD1-6D66-4886-8441-DE13BDB6868F}" srcOrd="0" destOrd="0" presId="urn:microsoft.com/office/officeart/2005/8/layout/hList3"/>
    <dgm:cxn modelId="{898DB00F-0AF3-48F3-B2B6-053ABC3FBAF7}" type="presOf" srcId="{A629FC62-2AD0-4F72-B4FD-E199356A138B}" destId="{A97C3B0A-BF49-4DEC-BC55-499D202B8EEE}" srcOrd="0" destOrd="0" presId="urn:microsoft.com/office/officeart/2005/8/layout/hList3"/>
    <dgm:cxn modelId="{1D345933-DE75-4819-9CD2-230A20170701}" srcId="{0E84146C-0C0A-4E0D-BCD5-8C95CFAD96A4}" destId="{946E1019-98AE-4834-B868-B593ADA17212}" srcOrd="1" destOrd="0" parTransId="{CF3F3D25-0DA2-4ACD-A526-55C0D52B2366}" sibTransId="{541903B8-08DC-464D-9578-FE3110942A89}"/>
    <dgm:cxn modelId="{9BB5A691-B0DE-4834-BE27-55564D4889A7}" type="presOf" srcId="{946E1019-98AE-4834-B868-B593ADA17212}" destId="{2C413232-4AAC-46DB-92A2-28E8AB5F60AC}" srcOrd="0" destOrd="0" presId="urn:microsoft.com/office/officeart/2005/8/layout/hList3"/>
    <dgm:cxn modelId="{693AA45E-C97E-4AD7-B39A-7DF366917C61}" type="presOf" srcId="{3F42EAB4-DA03-465E-839A-D80C561A582B}" destId="{6909E9B3-4D61-46CC-BAC9-11247E041A77}" srcOrd="0" destOrd="0" presId="urn:microsoft.com/office/officeart/2005/8/layout/hList3"/>
    <dgm:cxn modelId="{D5CDC967-A07E-4B36-8E29-1DC50ED2EDDE}" srcId="{0E84146C-0C0A-4E0D-BCD5-8C95CFAD96A4}" destId="{3F42EAB4-DA03-465E-839A-D80C561A582B}" srcOrd="2" destOrd="0" parTransId="{C4908208-C2DF-4D80-ACB4-F405E837DDBF}" sibTransId="{D68D9583-4E29-4E3A-8B25-7C7C43B8A372}"/>
    <dgm:cxn modelId="{727E83E8-56B7-44DB-AC9D-ED78E5F217CF}" srcId="{BCA501AA-BB88-4F73-9D9A-512A67F4B928}" destId="{0E84146C-0C0A-4E0D-BCD5-8C95CFAD96A4}" srcOrd="0" destOrd="0" parTransId="{B6925DD9-0C35-480A-B0A6-C2913A5B15BD}" sibTransId="{7F7EA671-A4CF-492C-8C88-8A1EE32F4EDB}"/>
    <dgm:cxn modelId="{11CB0121-C01E-45FB-A650-0361A3279213}" type="presOf" srcId="{0E84146C-0C0A-4E0D-BCD5-8C95CFAD96A4}" destId="{41C4990B-3F7A-4F60-ADED-73CE0F7C511C}" srcOrd="0" destOrd="0" presId="urn:microsoft.com/office/officeart/2005/8/layout/hList3"/>
    <dgm:cxn modelId="{ACD4462B-B2AC-4D24-9AD5-CCAE1E0C7D41}" srcId="{0E84146C-0C0A-4E0D-BCD5-8C95CFAD96A4}" destId="{A629FC62-2AD0-4F72-B4FD-E199356A138B}" srcOrd="0" destOrd="0" parTransId="{E71AB8FD-A79F-4B1A-B39D-DD446A172946}" sibTransId="{D9EFE99A-1813-4412-8656-A91F91CA68B1}"/>
    <dgm:cxn modelId="{ED4D9BAC-16D7-45A9-B3F7-12DCB74F50D0}" type="presParOf" srcId="{B81F9AD1-6D66-4886-8441-DE13BDB6868F}" destId="{41C4990B-3F7A-4F60-ADED-73CE0F7C511C}" srcOrd="0" destOrd="0" presId="urn:microsoft.com/office/officeart/2005/8/layout/hList3"/>
    <dgm:cxn modelId="{740F28AF-ECF1-4850-B564-8BEBA4859F8C}" type="presParOf" srcId="{B81F9AD1-6D66-4886-8441-DE13BDB6868F}" destId="{497AF1CF-197E-4F37-8742-D1BD3BD12CD5}" srcOrd="1" destOrd="0" presId="urn:microsoft.com/office/officeart/2005/8/layout/hList3"/>
    <dgm:cxn modelId="{87EE1FD5-0BA8-46E5-B28E-0B08F954FFBC}" type="presParOf" srcId="{497AF1CF-197E-4F37-8742-D1BD3BD12CD5}" destId="{A97C3B0A-BF49-4DEC-BC55-499D202B8EEE}" srcOrd="0" destOrd="0" presId="urn:microsoft.com/office/officeart/2005/8/layout/hList3"/>
    <dgm:cxn modelId="{9F4C6045-3DBC-4EB9-B492-9A15613E954B}" type="presParOf" srcId="{497AF1CF-197E-4F37-8742-D1BD3BD12CD5}" destId="{2C413232-4AAC-46DB-92A2-28E8AB5F60AC}" srcOrd="1" destOrd="0" presId="urn:microsoft.com/office/officeart/2005/8/layout/hList3"/>
    <dgm:cxn modelId="{E9C251CC-45E4-4E16-BEB3-A6126EB62D33}" type="presParOf" srcId="{497AF1CF-197E-4F37-8742-D1BD3BD12CD5}" destId="{6909E9B3-4D61-46CC-BAC9-11247E041A77}" srcOrd="2" destOrd="0" presId="urn:microsoft.com/office/officeart/2005/8/layout/hList3"/>
    <dgm:cxn modelId="{ABCF49FB-A230-46DC-B179-B645207DC4CB}" type="presParOf" srcId="{B81F9AD1-6D66-4886-8441-DE13BDB6868F}" destId="{54558671-D416-42EA-8D1A-BA2DE3E641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1498D-3C3C-4F68-A3C6-9C564ED5DCE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99D90B-070A-482E-A141-98FBB04075A5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dirty="0" smtClean="0">
              <a:solidFill>
                <a:srgbClr val="00B050"/>
              </a:solidFill>
            </a:rPr>
            <a:t>Дотации на выравнивание бюджетной обеспеченности – 4567,8 тыс. рублей</a:t>
          </a:r>
          <a:endParaRPr lang="ru-RU" sz="2800" dirty="0">
            <a:solidFill>
              <a:srgbClr val="00B050"/>
            </a:solidFill>
          </a:endParaRPr>
        </a:p>
      </dgm:t>
    </dgm:pt>
    <dgm:pt modelId="{E762EBE9-DD02-4C45-8E62-7A586B3F1FC7}" type="parTrans" cxnId="{3248C178-8681-4CAF-A696-32B74DD4B6C4}">
      <dgm:prSet/>
      <dgm:spPr/>
      <dgm:t>
        <a:bodyPr/>
        <a:lstStyle/>
        <a:p>
          <a:endParaRPr lang="ru-RU"/>
        </a:p>
      </dgm:t>
    </dgm:pt>
    <dgm:pt modelId="{CF34F226-FB3E-4134-81BF-FEE259BF306C}" type="sibTrans" cxnId="{3248C178-8681-4CAF-A696-32B74DD4B6C4}">
      <dgm:prSet/>
      <dgm:spPr/>
      <dgm:t>
        <a:bodyPr/>
        <a:lstStyle/>
        <a:p>
          <a:endParaRPr lang="ru-RU"/>
        </a:p>
      </dgm:t>
    </dgm:pt>
    <dgm:pt modelId="{8DEDA7D9-89F5-46F6-947B-3C90AA9A3F1E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Субвенции бюджетам на осуществление первичного воинского учета – 39,5 тыс. рублей</a:t>
          </a:r>
          <a:endParaRPr lang="ru-RU" sz="2400" dirty="0">
            <a:solidFill>
              <a:srgbClr val="00B050"/>
            </a:solidFill>
          </a:endParaRPr>
        </a:p>
      </dgm:t>
    </dgm:pt>
    <dgm:pt modelId="{5383A469-E319-49B2-8F12-BC5579B606FB}" type="parTrans" cxnId="{A15EEC71-5172-429E-B74B-59E4CAD70F0B}">
      <dgm:prSet/>
      <dgm:spPr/>
      <dgm:t>
        <a:bodyPr/>
        <a:lstStyle/>
        <a:p>
          <a:endParaRPr lang="ru-RU"/>
        </a:p>
      </dgm:t>
    </dgm:pt>
    <dgm:pt modelId="{6C752803-CA96-4F0D-815F-E07ABEE0EC4C}" type="sibTrans" cxnId="{A15EEC71-5172-429E-B74B-59E4CAD70F0B}">
      <dgm:prSet/>
      <dgm:spPr/>
      <dgm:t>
        <a:bodyPr/>
        <a:lstStyle/>
        <a:p>
          <a:endParaRPr lang="ru-RU"/>
        </a:p>
      </dgm:t>
    </dgm:pt>
    <dgm:pt modelId="{B950D545-234F-42C9-9AF2-7BE3D7B59B90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Прочие межбюджетные трансферты – 50,0 тыс. рублей</a:t>
          </a:r>
          <a:endParaRPr lang="ru-RU" sz="2400" dirty="0">
            <a:solidFill>
              <a:srgbClr val="00B050"/>
            </a:solidFill>
          </a:endParaRPr>
        </a:p>
      </dgm:t>
    </dgm:pt>
    <dgm:pt modelId="{0979E859-DA2D-42C6-A8D8-E1546839A9F7}" type="parTrans" cxnId="{6A9FBBC1-C090-40CE-99D3-94509F714B88}">
      <dgm:prSet/>
      <dgm:spPr/>
      <dgm:t>
        <a:bodyPr/>
        <a:lstStyle/>
        <a:p>
          <a:endParaRPr lang="ru-RU"/>
        </a:p>
      </dgm:t>
    </dgm:pt>
    <dgm:pt modelId="{41CB447A-8CF4-42C0-9F16-578BFB72C34A}" type="sibTrans" cxnId="{6A9FBBC1-C090-40CE-99D3-94509F714B88}">
      <dgm:prSet/>
      <dgm:spPr/>
      <dgm:t>
        <a:bodyPr/>
        <a:lstStyle/>
        <a:p>
          <a:endParaRPr lang="ru-RU"/>
        </a:p>
      </dgm:t>
    </dgm:pt>
    <dgm:pt modelId="{9CBDAD12-01D1-41ED-AF85-86B4A94FCD1E}" type="pres">
      <dgm:prSet presAssocID="{86A1498D-3C3C-4F68-A3C6-9C564ED5DC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CE4452-1013-43D0-BF8E-F6B71FC7FD8A}" type="pres">
      <dgm:prSet presAssocID="{CF99D90B-070A-482E-A141-98FBB04075A5}" presName="node" presStyleLbl="node1" presStyleIdx="0" presStyleCnt="3" custScaleX="89717" custScaleY="112520" custLinFactNeighborX="-10889" custLinFactNeighborY="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C5A13-159D-4104-81A0-0462D5BB4C56}" type="pres">
      <dgm:prSet presAssocID="{CF34F226-FB3E-4134-81BF-FEE259BF306C}" presName="sibTrans" presStyleCnt="0"/>
      <dgm:spPr/>
    </dgm:pt>
    <dgm:pt modelId="{1ACDF331-4F50-47B9-97AB-8A2E838E3E21}" type="pres">
      <dgm:prSet presAssocID="{8DEDA7D9-89F5-46F6-947B-3C90AA9A3F1E}" presName="node" presStyleLbl="node1" presStyleIdx="1" presStyleCnt="3" custScaleX="81805" custScaleY="11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E6833-8F3A-4219-83D9-41A888496498}" type="pres">
      <dgm:prSet presAssocID="{6C752803-CA96-4F0D-815F-E07ABEE0EC4C}" presName="sibTrans" presStyleCnt="0"/>
      <dgm:spPr/>
    </dgm:pt>
    <dgm:pt modelId="{CEE40771-D24C-4955-ACBA-4A9335AE0CC3}" type="pres">
      <dgm:prSet presAssocID="{B950D545-234F-42C9-9AF2-7BE3D7B59B90}" presName="node" presStyleLbl="node1" presStyleIdx="2" presStyleCnt="3" custScaleX="70273" custScaleY="62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5EEC71-5172-429E-B74B-59E4CAD70F0B}" srcId="{86A1498D-3C3C-4F68-A3C6-9C564ED5DCEC}" destId="{8DEDA7D9-89F5-46F6-947B-3C90AA9A3F1E}" srcOrd="1" destOrd="0" parTransId="{5383A469-E319-49B2-8F12-BC5579B606FB}" sibTransId="{6C752803-CA96-4F0D-815F-E07ABEE0EC4C}"/>
    <dgm:cxn modelId="{3248C178-8681-4CAF-A696-32B74DD4B6C4}" srcId="{86A1498D-3C3C-4F68-A3C6-9C564ED5DCEC}" destId="{CF99D90B-070A-482E-A141-98FBB04075A5}" srcOrd="0" destOrd="0" parTransId="{E762EBE9-DD02-4C45-8E62-7A586B3F1FC7}" sibTransId="{CF34F226-FB3E-4134-81BF-FEE259BF306C}"/>
    <dgm:cxn modelId="{6F1A46A3-95F7-4C38-B5ED-50A11391E223}" type="presOf" srcId="{8DEDA7D9-89F5-46F6-947B-3C90AA9A3F1E}" destId="{1ACDF331-4F50-47B9-97AB-8A2E838E3E21}" srcOrd="0" destOrd="0" presId="urn:microsoft.com/office/officeart/2005/8/layout/default"/>
    <dgm:cxn modelId="{6A9FBBC1-C090-40CE-99D3-94509F714B88}" srcId="{86A1498D-3C3C-4F68-A3C6-9C564ED5DCEC}" destId="{B950D545-234F-42C9-9AF2-7BE3D7B59B90}" srcOrd="2" destOrd="0" parTransId="{0979E859-DA2D-42C6-A8D8-E1546839A9F7}" sibTransId="{41CB447A-8CF4-42C0-9F16-578BFB72C34A}"/>
    <dgm:cxn modelId="{A38A48AB-97BB-4A0C-9A3B-8564FFDA1948}" type="presOf" srcId="{CF99D90B-070A-482E-A141-98FBB04075A5}" destId="{ECCE4452-1013-43D0-BF8E-F6B71FC7FD8A}" srcOrd="0" destOrd="0" presId="urn:microsoft.com/office/officeart/2005/8/layout/default"/>
    <dgm:cxn modelId="{215D02F1-643F-413B-9076-64EC395DBDB1}" type="presOf" srcId="{B950D545-234F-42C9-9AF2-7BE3D7B59B90}" destId="{CEE40771-D24C-4955-ACBA-4A9335AE0CC3}" srcOrd="0" destOrd="0" presId="urn:microsoft.com/office/officeart/2005/8/layout/default"/>
    <dgm:cxn modelId="{0CFA22E9-1F0E-4F6D-8192-837BE2470221}" type="presOf" srcId="{86A1498D-3C3C-4F68-A3C6-9C564ED5DCEC}" destId="{9CBDAD12-01D1-41ED-AF85-86B4A94FCD1E}" srcOrd="0" destOrd="0" presId="urn:microsoft.com/office/officeart/2005/8/layout/default"/>
    <dgm:cxn modelId="{D1246F13-0FEE-461C-812E-9621E785E682}" type="presParOf" srcId="{9CBDAD12-01D1-41ED-AF85-86B4A94FCD1E}" destId="{ECCE4452-1013-43D0-BF8E-F6B71FC7FD8A}" srcOrd="0" destOrd="0" presId="urn:microsoft.com/office/officeart/2005/8/layout/default"/>
    <dgm:cxn modelId="{322FEF31-EB0A-41CF-A91E-96239605CA10}" type="presParOf" srcId="{9CBDAD12-01D1-41ED-AF85-86B4A94FCD1E}" destId="{02DC5A13-159D-4104-81A0-0462D5BB4C56}" srcOrd="1" destOrd="0" presId="urn:microsoft.com/office/officeart/2005/8/layout/default"/>
    <dgm:cxn modelId="{4055D768-30B0-4892-ACBA-86ECBB46AEE8}" type="presParOf" srcId="{9CBDAD12-01D1-41ED-AF85-86B4A94FCD1E}" destId="{1ACDF331-4F50-47B9-97AB-8A2E838E3E21}" srcOrd="2" destOrd="0" presId="urn:microsoft.com/office/officeart/2005/8/layout/default"/>
    <dgm:cxn modelId="{2C2F0015-6223-4E27-97A5-1DF2EC77B419}" type="presParOf" srcId="{9CBDAD12-01D1-41ED-AF85-86B4A94FCD1E}" destId="{FF3E6833-8F3A-4219-83D9-41A888496498}" srcOrd="3" destOrd="0" presId="urn:microsoft.com/office/officeart/2005/8/layout/default"/>
    <dgm:cxn modelId="{22C9A7E6-C958-448A-BB8A-DF97A77DCDBC}" type="presParOf" srcId="{9CBDAD12-01D1-41ED-AF85-86B4A94FCD1E}" destId="{CEE40771-D24C-4955-ACBA-4A9335AE0CC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4990B-3F7A-4F60-ADED-73CE0F7C511C}">
      <dsp:nvSpPr>
        <dsp:cNvPr id="0" name=""/>
        <dsp:cNvSpPr/>
      </dsp:nvSpPr>
      <dsp:spPr>
        <a:xfrm>
          <a:off x="0" y="100612"/>
          <a:ext cx="8229600" cy="1357788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B050"/>
              </a:solidFill>
            </a:rPr>
            <a:t>Доходы бюджета </a:t>
          </a:r>
          <a:r>
            <a:rPr lang="ru-RU" sz="2400" kern="1200" dirty="0" smtClean="0">
              <a:solidFill>
                <a:srgbClr val="00B050"/>
              </a:solidFill>
            </a:rPr>
            <a:t>–</a:t>
          </a:r>
          <a:r>
            <a:rPr lang="ru-RU" sz="6200" kern="1200" dirty="0" smtClean="0">
              <a:solidFill>
                <a:srgbClr val="00B050"/>
              </a:solidFill>
            </a:rPr>
            <a:t> </a:t>
          </a:r>
          <a:r>
            <a:rPr lang="ru-RU" sz="2400" kern="1200" dirty="0" smtClean="0">
              <a:solidFill>
                <a:srgbClr val="00B050"/>
              </a:solidFill>
            </a:rPr>
            <a:t>6045,6 тыс. рублей, из них:</a:t>
          </a:r>
          <a:endParaRPr lang="ru-RU" sz="6200" kern="1200" dirty="0">
            <a:solidFill>
              <a:srgbClr val="00B050"/>
            </a:solidFill>
          </a:endParaRPr>
        </a:p>
      </dsp:txBody>
      <dsp:txXfrm>
        <a:off x="0" y="100612"/>
        <a:ext cx="8229600" cy="1357788"/>
      </dsp:txXfrm>
    </dsp:sp>
    <dsp:sp modelId="{A97C3B0A-BF49-4DEC-BC55-499D202B8EEE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Налоговые доходы – 1341,8 тыс. рублей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4018" y="1357788"/>
        <a:ext cx="2740521" cy="2851356"/>
      </dsp:txXfrm>
    </dsp:sp>
    <dsp:sp modelId="{2C413232-4AAC-46DB-92A2-28E8AB5F60AC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Неналоговые доходы – 46,5 тыс. рублей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2744539" y="1357788"/>
        <a:ext cx="2740521" cy="2851356"/>
      </dsp:txXfrm>
    </dsp:sp>
    <dsp:sp modelId="{6909E9B3-4D61-46CC-BAC9-11247E041A77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Безвозмездные поступления – 4657,3 тыс. рублей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5485060" y="1357788"/>
        <a:ext cx="2740521" cy="2851356"/>
      </dsp:txXfrm>
    </dsp:sp>
    <dsp:sp modelId="{54558671-D416-42EA-8D1A-BA2DE3E6417A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4452-1013-43D0-BF8E-F6B71FC7FD8A}">
      <dsp:nvSpPr>
        <dsp:cNvPr id="0" name=""/>
        <dsp:cNvSpPr/>
      </dsp:nvSpPr>
      <dsp:spPr>
        <a:xfrm>
          <a:off x="434519" y="28595"/>
          <a:ext cx="3248241" cy="24443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B050"/>
              </a:solidFill>
            </a:rPr>
            <a:t>Дотации на выравнивание бюджетной обеспеченности – 4567,8 тыс. рублей</a:t>
          </a:r>
          <a:endParaRPr lang="ru-RU" sz="2800" kern="1200" dirty="0">
            <a:solidFill>
              <a:srgbClr val="00B050"/>
            </a:solidFill>
          </a:endParaRPr>
        </a:p>
      </dsp:txBody>
      <dsp:txXfrm>
        <a:off x="434519" y="28595"/>
        <a:ext cx="3248241" cy="2444300"/>
      </dsp:txXfrm>
    </dsp:sp>
    <dsp:sp modelId="{1ACDF331-4F50-47B9-97AB-8A2E838E3E21}">
      <dsp:nvSpPr>
        <dsp:cNvPr id="0" name=""/>
        <dsp:cNvSpPr/>
      </dsp:nvSpPr>
      <dsp:spPr>
        <a:xfrm>
          <a:off x="4439055" y="604"/>
          <a:ext cx="2961784" cy="248485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Субвенции бюджетам на осуществление первичного воинского учета – 39,5 тыс. рублей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4439055" y="604"/>
        <a:ext cx="2961784" cy="2484857"/>
      </dsp:txXfrm>
    </dsp:sp>
    <dsp:sp modelId="{CEE40771-D24C-4955-ACBA-4A9335AE0CC3}">
      <dsp:nvSpPr>
        <dsp:cNvPr id="0" name=""/>
        <dsp:cNvSpPr/>
      </dsp:nvSpPr>
      <dsp:spPr>
        <a:xfrm>
          <a:off x="2842668" y="2847516"/>
          <a:ext cx="2544263" cy="135694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Прочие межбюджетные трансферты – 50,0 тыс. рублей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2842668" y="2847516"/>
        <a:ext cx="2544263" cy="1356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34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39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30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6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09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96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70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5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58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08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2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6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44824"/>
            <a:ext cx="7772400" cy="3924151"/>
          </a:xfrm>
        </p:spPr>
        <p:txBody>
          <a:bodyPr>
            <a:normAutofit fontScale="90000"/>
          </a:bodyPr>
          <a:lstStyle/>
          <a:p>
            <a:pPr lvl="0" algn="r"/>
            <a:r>
              <a:rPr lang="ru-RU" sz="3100" b="0" cap="non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Исполнение бюджета для </a:t>
            </a: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граждан Грузиновского</a:t>
            </a:r>
            <a:b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0" cap="non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0" cap="non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полугодие </a:t>
            </a:r>
            <a:r>
              <a:rPr lang="ru-RU" sz="3100" b="0" cap="non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  <a:r>
              <a:rPr lang="ru-RU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B050"/>
                </a:solidFill>
              </a:rPr>
              <a:t>Подготовлен </a:t>
            </a:r>
            <a:r>
              <a:rPr lang="ru-RU" i="1" dirty="0">
                <a:solidFill>
                  <a:srgbClr val="00B050"/>
                </a:solidFill>
              </a:rPr>
              <a:t>на основе Решения Собрания депутатов Грузиновского сельского поселения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080119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АДМИНИСТРАЦИЯ ГРУЗИНОВСКОГО </a:t>
            </a:r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СЕЛЬСКОГО ПОСЕЛЕНИЯ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80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Уровень долговой нагрузки </a:t>
            </a:r>
            <a:r>
              <a:rPr lang="ru-RU" sz="2800" dirty="0" err="1" smtClean="0">
                <a:solidFill>
                  <a:srgbClr val="00B050"/>
                </a:solidFill>
              </a:rPr>
              <a:t>Грузиновского</a:t>
            </a:r>
            <a:r>
              <a:rPr lang="ru-RU" sz="2800" dirty="0" smtClean="0">
                <a:solidFill>
                  <a:srgbClr val="00B050"/>
                </a:solidFill>
              </a:rPr>
              <a:t> сельского поселения за 1 кв. 2019г.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В </a:t>
            </a:r>
            <a:r>
              <a:rPr lang="ru-RU" dirty="0" err="1" smtClean="0">
                <a:solidFill>
                  <a:srgbClr val="00B050"/>
                </a:solidFill>
              </a:rPr>
              <a:t>Грузиновском</a:t>
            </a:r>
            <a:r>
              <a:rPr lang="ru-RU" dirty="0" smtClean="0">
                <a:solidFill>
                  <a:srgbClr val="00B050"/>
                </a:solidFill>
              </a:rPr>
              <a:t> сельском поселении долговых обязательств нет.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Уличное освещение в 1 полугодии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2020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года составляет: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36,3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тыс. рублей.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00200"/>
            <a:ext cx="7848872" cy="4925144"/>
          </a:xfrm>
        </p:spPr>
      </p:pic>
    </p:spTree>
    <p:extLst>
      <p:ext uri="{BB962C8B-B14F-4D97-AF65-F5344CB8AC3E}">
        <p14:creationId xmlns:p14="http://schemas.microsoft.com/office/powerpoint/2010/main" val="17742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Благоустройство территории в 1 полугодии 2020г.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оставляет – 176,5 тыс. рублей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480720" cy="4896543"/>
          </a:xfrm>
        </p:spPr>
      </p:pic>
    </p:spTree>
    <p:extLst>
      <p:ext uri="{BB962C8B-B14F-4D97-AF65-F5344CB8AC3E}">
        <p14:creationId xmlns:p14="http://schemas.microsoft.com/office/powerpoint/2010/main" val="3279929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Муниципальная программа «Развитие культуры и туризма»  в 1 полугодии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2020г. 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1667,0 тыс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. рублей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08551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Информация для контактов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Администрация Грузиновского сельского поселения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347222 Ростовская область, Морозовский район,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хутор Грузинов, улица Вишневая, 26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тел. (86384) 3-74-61, факс (86384) 3-74-74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e-</a:t>
            </a:r>
            <a:r>
              <a:rPr lang="ru-RU" sz="3200" dirty="0" err="1">
                <a:solidFill>
                  <a:schemeClr val="accent3">
                    <a:lumMod val="75000"/>
                  </a:schemeClr>
                </a:solidFill>
              </a:rPr>
              <a:t>mail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: sp24252@donpac.ru</a:t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5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7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Сельское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поселение</a:t>
            </a:r>
            <a:r>
              <a:rPr lang="ru-RU" dirty="0">
                <a:solidFill>
                  <a:srgbClr val="00B050"/>
                </a:solidFill>
              </a:rPr>
              <a:t> имеет собственный </a:t>
            </a:r>
            <a:r>
              <a:rPr lang="ru-RU" b="1" dirty="0">
                <a:solidFill>
                  <a:srgbClr val="00B050"/>
                </a:solidFill>
              </a:rPr>
              <a:t>бюджет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dirty="0" smtClean="0">
                <a:solidFill>
                  <a:srgbClr val="00B050"/>
                </a:solidFill>
              </a:rPr>
              <a:t>-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бюджет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сельского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>поселения</a:t>
            </a:r>
            <a:r>
              <a:rPr lang="ru-RU" dirty="0" smtClean="0">
                <a:solidFill>
                  <a:srgbClr val="00B050"/>
                </a:solidFill>
              </a:rPr>
              <a:t> (местный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бюджет</a:t>
            </a:r>
            <a:r>
              <a:rPr lang="ru-RU" dirty="0">
                <a:solidFill>
                  <a:srgbClr val="00B050"/>
                </a:solidFill>
              </a:rPr>
              <a:t>). </a:t>
            </a:r>
            <a:r>
              <a:rPr lang="ru-RU" b="1" dirty="0" smtClean="0">
                <a:solidFill>
                  <a:srgbClr val="00B050"/>
                </a:solidFill>
              </a:rPr>
              <a:t>Бюджет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сельского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rgbClr val="00B050"/>
                </a:solidFill>
              </a:rPr>
              <a:t>поселения</a:t>
            </a:r>
            <a:r>
              <a:rPr lang="ru-RU" dirty="0">
                <a:solidFill>
                  <a:srgbClr val="00B050"/>
                </a:solidFill>
              </a:rPr>
              <a:t> представляет собой форму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04004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Особенности организации местного самоуправления в сельских поселениях обусловлены их финансово-экономической базой, уровнем социально-экономического развития в целом, численностью населения и другими факторами.</a:t>
            </a:r>
          </a:p>
        </p:txBody>
      </p:sp>
    </p:spTree>
    <p:extLst>
      <p:ext uri="{BB962C8B-B14F-4D97-AF65-F5344CB8AC3E}">
        <p14:creationId xmlns:p14="http://schemas.microsoft.com/office/powerpoint/2010/main" val="72072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Основы деятельности местного самоуправления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Экономическая основа местного самоуправления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6004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Это муниципальная собственность, местные финансы, иная собственность, которыми распоряжаются органы местного самоуправления (передача в пользование, сдача в аренду, иные имущественные сделки)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Финансовая основа местного самоуправления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6003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Это местный бюджет, формирование, утверждение, исполнение и контроль которого осуществляют органы местного самоуправления. Доходы местного бюджета составляют местные налоги, сборы, штрафы, отчисления от федеральных налогов и налогов субъектов РФ, а также иные поступления в соответствии с законом.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051718" y="2132857"/>
            <a:ext cx="648075" cy="648072"/>
          </a:xfrm>
          <a:prstGeom prst="rightArrow">
            <a:avLst>
              <a:gd name="adj1" fmla="val 39147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660231" y="2132855"/>
            <a:ext cx="648073" cy="648072"/>
          </a:xfrm>
          <a:prstGeom prst="rightArrow">
            <a:avLst>
              <a:gd name="adj1" fmla="val 38371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232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6120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           Что такое бюджет сельского поселения?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           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     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Бюджет- </a:t>
            </a:r>
            <a:r>
              <a:rPr lang="ru-RU" sz="2800" dirty="0" smtClean="0">
                <a:solidFill>
                  <a:srgbClr val="00B050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          </a:t>
            </a:r>
            <a:r>
              <a:rPr lang="ru-RU" sz="2800" b="1" dirty="0" smtClean="0">
                <a:solidFill>
                  <a:srgbClr val="00B050"/>
                </a:solidFill>
              </a:rPr>
              <a:t>Доходы бюджета </a:t>
            </a:r>
            <a:r>
              <a:rPr lang="ru-RU" sz="2800" dirty="0" smtClean="0">
                <a:solidFill>
                  <a:srgbClr val="00B050"/>
                </a:solidFill>
              </a:rPr>
              <a:t>– поступающие в бюджет денежные средства.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          Расходы бюджета </a:t>
            </a:r>
            <a:r>
              <a:rPr lang="ru-RU" sz="2800" dirty="0" smtClean="0">
                <a:solidFill>
                  <a:srgbClr val="00B050"/>
                </a:solidFill>
              </a:rPr>
              <a:t>– выплачиваемые из бюджета денежные средства.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3200" dirty="0">
                <a:solidFill>
                  <a:srgbClr val="00B050"/>
                </a:solidFill>
              </a:rPr>
              <a:t/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>Если расходы бюджета превышают доходы, то бюджет исполняется с дефицитом.</a:t>
            </a:r>
            <a:r>
              <a:rPr lang="ru-RU" sz="2700" i="1" dirty="0">
                <a:solidFill>
                  <a:srgbClr val="00B050"/>
                </a:solidFill>
              </a:rPr>
              <a:t/>
            </a:r>
            <a:br>
              <a:rPr lang="ru-RU" sz="2700" i="1" dirty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>При дефицитном бюджете растет долг и (или) снижаются остатки средств на счете бюджета.</a:t>
            </a:r>
            <a:r>
              <a:rPr lang="ru-RU" sz="3200" i="1" dirty="0">
                <a:solidFill>
                  <a:srgbClr val="00B050"/>
                </a:solidFill>
              </a:rPr>
              <a:t/>
            </a:r>
            <a:br>
              <a:rPr lang="ru-RU" sz="3200" i="1" dirty="0">
                <a:solidFill>
                  <a:srgbClr val="00B050"/>
                </a:solidFill>
              </a:rPr>
            </a:br>
            <a:endParaRPr lang="ru-RU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Доходы бюджета поселения за 1 полугодие 2020 года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405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Доходы бюджета за 1 полугодие 2020 года.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74956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НДФЛ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– 68,4 тыс. рублей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ЕСХН 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- 693,2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Налог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на имущество – 8,6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Земельный налог – 571,6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Аренда имущества – 41,4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728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Прочие доходы – 5,1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4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Безвозмездные поступления за 1 полугодие 2020 года.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46670"/>
              </p:ext>
            </p:extLst>
          </p:nvPr>
        </p:nvGraphicFramePr>
        <p:xfrm>
          <a:off x="457200" y="1600201"/>
          <a:ext cx="8229600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6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Расходы бюджета за 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1 полугодие 2020 года</a:t>
            </a:r>
            <a:endParaRPr lang="ru-RU" sz="3600" dirty="0">
              <a:solidFill>
                <a:srgbClr val="00B05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709999"/>
              </p:ext>
            </p:extLst>
          </p:nvPr>
        </p:nvGraphicFramePr>
        <p:xfrm>
          <a:off x="457200" y="1600200"/>
          <a:ext cx="8229600" cy="47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Общегосударственные вопросы – 1828,1 тыс. рублей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Национальная оборона – 39,3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Жилищно-коммунальное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хозяйство -  212,8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Образование – 28,0 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Социальная политика – 68,3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тыс.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Культура и кинематография – 1667,0 тыс.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рублей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4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390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Исполнение бюджета для  граждан Грузиновского  сельского поселения  за 1 полугодие 2020г. Подготовлен на основе Решения Собрания депутатов Грузиновского сельского поселения </vt:lpstr>
      <vt:lpstr>Сельское поселение имеет собственный бюджет - бюджет сельского поселения (местный бюджет). Бюджет сельского поселения представляет собой форму образования и расходования денежных средств, предназначенных для финансового обеспечения задач и функций местного самоуправления.</vt:lpstr>
      <vt:lpstr>Особенности организации местного самоуправления в сельских поселениях обусловлены их финансово-экономической базой, уровнем социально-экономического развития в целом, численностью населения и другими факторами.</vt:lpstr>
      <vt:lpstr>Основы деятельности местного самоуправления</vt:lpstr>
      <vt:lpstr>           Что такое бюджет сельского поселения?                   Бюджет- форма образования и расходования денежных средств, предназначенных для финансового обеспечения задач и функций местного самоуправления.           Доходы бюджета – поступающие в бюджет денежные средства.           Расходы бюджета – выплачиваемые из бюджета денежные средства.  Если расходы бюджета превышают доходы, то бюджет исполняется с дефицитом. При дефицитном бюджете растет долг и (или) снижаются остатки средств на счете бюджета. </vt:lpstr>
      <vt:lpstr>Доходы бюджета поселения за 1 полугодие 2020 года </vt:lpstr>
      <vt:lpstr>Доходы бюджета за 1 полугодие 2020 года.</vt:lpstr>
      <vt:lpstr>Безвозмездные поступления за 1 полугодие 2020 года.</vt:lpstr>
      <vt:lpstr>Расходы бюджета за  1 полугодие 2020 года</vt:lpstr>
      <vt:lpstr>Уровень долговой нагрузки Грузиновского сельского поселения за 1 кв. 2019г.</vt:lpstr>
      <vt:lpstr>Уличное освещение в 1 полугодии 2020 года составляет: 36,3 тыс. рублей.</vt:lpstr>
      <vt:lpstr>Благоустройство территории в 1 полугодии 2020г. составляет – 176,5 тыс. рублей</vt:lpstr>
      <vt:lpstr>Муниципальная программа «Развитие культуры и туризма»  в 1 полугодии 2020г.  - 1667,0 тыс. рублей</vt:lpstr>
      <vt:lpstr>Информация для контактов  Администрация Грузиновского сельского поселения 347222 Ростовская область, Морозовский район, хутор Грузинов, улица Вишневая, 26 тел. (86384) 3-74-61, факс (86384) 3-74-74 e-mail: sp24252@donpac.ru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86</cp:revision>
  <dcterms:created xsi:type="dcterms:W3CDTF">2018-04-11T07:26:24Z</dcterms:created>
  <dcterms:modified xsi:type="dcterms:W3CDTF">2020-08-18T10:40:34Z</dcterms:modified>
</cp:coreProperties>
</file>