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6" r:id="rId4"/>
    <p:sldId id="260" r:id="rId5"/>
    <p:sldId id="267" r:id="rId6"/>
    <p:sldId id="262" r:id="rId7"/>
    <p:sldId id="263" r:id="rId8"/>
    <p:sldId id="270" r:id="rId9"/>
    <p:sldId id="271" r:id="rId10"/>
    <p:sldId id="272" r:id="rId11"/>
    <p:sldId id="275" r:id="rId12"/>
    <p:sldId id="264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1"/>
              <c:layout>
                <c:manualLayout>
                  <c:x val="-0.0553006221444542"/>
                  <c:y val="-0.0052269539101402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800" b="0" i="0" u="none" strike="noStrike" kern="1200" baseline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Дотации на выравнивание бюджетной обеспеченности</c:v>
                </c:pt>
                <c:pt idx="1">
                  <c:v>Субвенции на осуществление первичного воинского учета</c:v>
                </c:pt>
                <c:pt idx="2">
                  <c:v>Субвенции на выполнение передаваемых полномочий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4728</c:v>
                </c:pt>
                <c:pt idx="1">
                  <c:v>44.5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legend>
      <c:legendPos val="r"/>
      <c:layout/>
      <c:overlay val="0"/>
      <c:txPr>
        <a:bodyPr rot="0" spcFirstLastPara="0" vertOverflow="ellipsis" vert="horz" wrap="square" anchor="ctr" anchorCtr="1"/>
        <a:lstStyle/>
        <a:p>
          <a:pPr>
            <a:defRPr lang="ru-RU" sz="1600" b="0" i="0" u="none" strike="noStrike" kern="1200" baseline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ru-RU" sz="1800"/>
      </a:pPr>
    </a:p>
  </c:txPr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DE2E5-393E-4659-A9F0-74C49CA653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CAE882-9136-4A98-83C5-47F0AA0297BE}">
      <dgm:prSet phldr="0" custT="0"/>
      <dgm:spPr>
        <a:solidFill>
          <a:schemeClr val="accent3"/>
        </a:solidFill>
      </dgm:spPr>
      <dgm:t>
        <a:bodyPr vert="horz" wrap="square"/>
        <a:p>
          <a:pPr algn="ctr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i="1" dirty="0" smtClean="0"/>
            <a:t>Подготовлен на основе постановления Администрации Гру</a:t>
          </a:r>
          <a:r>
            <a:rPr lang="ru-RU" i="1" dirty="0" err="1" smtClean="0"/>
            <a:t>зиновского</a:t>
          </a:r>
          <a:r>
            <a:rPr lang="ru-RU" i="1" dirty="0" smtClean="0"/>
            <a:t> сельского поселения</a:t>
          </a:r>
          <a:r>
            <a:rPr lang="ru-RU" i="1" dirty="0"/>
            <a:t/>
          </a:r>
          <a:endParaRPr lang="ru-RU" i="1" dirty="0"/>
        </a:p>
      </dgm:t>
    </dgm:pt>
    <dgm:pt modelId="{E47E9F84-87B0-469D-A8FD-4558FFE44058}" cxnId="{FD5555B2-47DB-48F7-A430-072951445297}" type="parTrans">
      <dgm:prSet/>
      <dgm:spPr/>
      <dgm:t>
        <a:bodyPr/>
        <a:lstStyle/>
        <a:p>
          <a:endParaRPr lang="ru-RU"/>
        </a:p>
      </dgm:t>
    </dgm:pt>
    <dgm:pt modelId="{EF9EB9AF-118D-4E09-9D7C-F94C6F022C71}" cxnId="{FD5555B2-47DB-48F7-A430-072951445297}" type="sibTrans">
      <dgm:prSet/>
      <dgm:spPr/>
      <dgm:t>
        <a:bodyPr/>
        <a:lstStyle/>
        <a:p>
          <a:endParaRPr lang="ru-RU"/>
        </a:p>
      </dgm:t>
    </dgm:pt>
    <dgm:pt modelId="{5D0EDF69-C30F-4654-AF96-CC7A6EEA38C9}" type="pres">
      <dgm:prSet presAssocID="{E90DE2E5-393E-4659-A9F0-74C49CA653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DB3CB0-CC05-4612-B6FE-BBC2AEB14FC5}" type="pres">
      <dgm:prSet presAssocID="{F5CAE882-9136-4A98-83C5-47F0AA0297BE}" presName="parentText" presStyleLbl="node1" presStyleIdx="0" presStyleCnt="1" custLinFactNeighborX="1244" custLinFactNeighborY="58157">
        <dgm:presLayoutVars>
          <dgm:chMax val="0"/>
          <dgm:bulletEnabled val="1"/>
        </dgm:presLayoutVars>
      </dgm:prSet>
      <dgm:spPr>
        <a:prstGeom prst="flowChartInputOutput">
          <a:avLst/>
        </a:prstGeom>
      </dgm:spPr>
      <dgm:t>
        <a:bodyPr/>
        <a:lstStyle/>
        <a:p>
          <a:endParaRPr lang="ru-RU"/>
        </a:p>
      </dgm:t>
    </dgm:pt>
  </dgm:ptLst>
  <dgm:cxnLst>
    <dgm:cxn modelId="{FD5555B2-47DB-48F7-A430-072951445297}" srcId="{E90DE2E5-393E-4659-A9F0-74C49CA653A9}" destId="{F5CAE882-9136-4A98-83C5-47F0AA0297BE}" srcOrd="0" destOrd="0" parTransId="{E47E9F84-87B0-469D-A8FD-4558FFE44058}" sibTransId="{EF9EB9AF-118D-4E09-9D7C-F94C6F022C71}"/>
    <dgm:cxn modelId="{269213C5-C7F1-4699-B29E-4E124231C872}" type="presOf" srcId="{E90DE2E5-393E-4659-A9F0-74C49CA653A9}" destId="{5D0EDF69-C30F-4654-AF96-CC7A6EEA38C9}" srcOrd="0" destOrd="0" presId="urn:microsoft.com/office/officeart/2005/8/layout/vList2"/>
    <dgm:cxn modelId="{08D86C29-DDC7-4828-9C18-4976DBA8128E}" type="presParOf" srcId="{5D0EDF69-C30F-4654-AF96-CC7A6EEA38C9}" destId="{F8DB3CB0-CC05-4612-B6FE-BBC2AEB14FC5}" srcOrd="0" destOrd="0" presId="urn:microsoft.com/office/officeart/2005/8/layout/vList2"/>
    <dgm:cxn modelId="{AF51F05B-89CA-4F43-A504-44FA58DF1BD8}" type="presOf" srcId="{F5CAE882-9136-4A98-83C5-47F0AA0297BE}" destId="{F8DB3CB0-CC05-4612-B6FE-BBC2AEB14F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EE5161-3CB8-4C1D-9142-A744CD20CEF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980A0D-8FDA-450C-B137-1DF27A7C6DCE}">
      <dgm:prSet phldr="0" custT="0"/>
      <dgm:spPr>
        <a:solidFill>
          <a:srgbClr val="00B050"/>
        </a:solidFill>
      </dgm:spPr>
      <dgm:t>
        <a:bodyPr vert="horz" wrap="square"/>
        <a:p>
          <a:pPr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Доходы бюджета сельского поселения  за 1 полугодие 2022г.</a:t>
          </a:r>
          <a:r>
            <a:rPr lang="ru-RU" dirty="0"/>
            <a:t/>
          </a:r>
          <a:endParaRPr lang="ru-RU" dirty="0"/>
        </a:p>
      </dgm:t>
    </dgm:pt>
    <dgm:pt modelId="{2BAFAB63-5282-4CC0-B709-5102E6F261C1}" cxnId="{5DA0D2DD-41A4-40C6-A441-ED7A57BD6B5C}" type="parTrans">
      <dgm:prSet/>
      <dgm:spPr/>
      <dgm:t>
        <a:bodyPr/>
        <a:lstStyle/>
        <a:p>
          <a:endParaRPr lang="ru-RU"/>
        </a:p>
      </dgm:t>
    </dgm:pt>
    <dgm:pt modelId="{4D91F560-B12C-4A46-B765-6F7E5FD303DA}" cxnId="{5DA0D2DD-41A4-40C6-A441-ED7A57BD6B5C}" type="sibTrans">
      <dgm:prSet/>
      <dgm:spPr/>
      <dgm:t>
        <a:bodyPr/>
        <a:lstStyle/>
        <a:p>
          <a:endParaRPr lang="ru-RU"/>
        </a:p>
      </dgm:t>
    </dgm:pt>
    <dgm:pt modelId="{358EF758-4698-44DC-8185-CF8FF1B15DBF}" type="pres">
      <dgm:prSet presAssocID="{4BEE5161-3CB8-4C1D-9142-A744CD20CEF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D4D39E-1450-4AA8-9646-B670F2C18BD2}" type="pres">
      <dgm:prSet presAssocID="{F9980A0D-8FDA-450C-B137-1DF27A7C6DCE}" presName="composite" presStyleCnt="0"/>
      <dgm:spPr/>
    </dgm:pt>
    <dgm:pt modelId="{77DED971-9A00-4F70-B745-E6B9ED00292E}" type="pres">
      <dgm:prSet presAssocID="{F9980A0D-8FDA-450C-B137-1DF27A7C6DCE}" presName="imgShp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4155610F-CA99-4C98-8DB5-FA6F283D3905}" type="pres">
      <dgm:prSet presAssocID="{F9980A0D-8FDA-450C-B137-1DF27A7C6DCE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A0D2DD-41A4-40C6-A441-ED7A57BD6B5C}" srcId="{4BEE5161-3CB8-4C1D-9142-A744CD20CEFE}" destId="{F9980A0D-8FDA-450C-B137-1DF27A7C6DCE}" srcOrd="0" destOrd="0" parTransId="{2BAFAB63-5282-4CC0-B709-5102E6F261C1}" sibTransId="{4D91F560-B12C-4A46-B765-6F7E5FD303DA}"/>
    <dgm:cxn modelId="{BA4441CF-1848-4ED7-BE71-B09BEC31C01D}" type="presOf" srcId="{4BEE5161-3CB8-4C1D-9142-A744CD20CEFE}" destId="{358EF758-4698-44DC-8185-CF8FF1B15DBF}" srcOrd="0" destOrd="0" presId="urn:microsoft.com/office/officeart/2005/8/layout/vList3"/>
    <dgm:cxn modelId="{0E252E51-B3DB-4DCC-A85A-490A386F8BFB}" type="presParOf" srcId="{358EF758-4698-44DC-8185-CF8FF1B15DBF}" destId="{B0D4D39E-1450-4AA8-9646-B670F2C18BD2}" srcOrd="0" destOrd="0" presId="urn:microsoft.com/office/officeart/2005/8/layout/vList3"/>
    <dgm:cxn modelId="{DA4B42A9-277A-40E1-BCB3-3E83C65648A7}" type="presParOf" srcId="{B0D4D39E-1450-4AA8-9646-B670F2C18BD2}" destId="{77DED971-9A00-4F70-B745-E6B9ED00292E}" srcOrd="0" destOrd="0" presId="urn:microsoft.com/office/officeart/2005/8/layout/vList3"/>
    <dgm:cxn modelId="{0084AEFD-6179-4A3C-B41D-C3FE05BFA14B}" type="presParOf" srcId="{B0D4D39E-1450-4AA8-9646-B670F2C18BD2}" destId="{4155610F-CA99-4C98-8DB5-FA6F283D3905}" srcOrd="1" destOrd="0" presId="urn:microsoft.com/office/officeart/2005/8/layout/vList3"/>
    <dgm:cxn modelId="{695F40E4-2FD8-453D-9AFE-157EA7426A3F}" type="presOf" srcId="{F9980A0D-8FDA-450C-B137-1DF27A7C6DCE}" destId="{4155610F-CA99-4C98-8DB5-FA6F283D3905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0DEE32-7A1B-4BC1-926E-ADDAA345B24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938523-99FE-466E-BCC7-9956D4D6C35C}">
      <dgm:prSet phldrT="[Текст]" phldr="0" custT="1"/>
      <dgm:spPr>
        <a:solidFill>
          <a:srgbClr val="00B050"/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Доходы бюджета  </a:t>
          </a:r>
          <a:r>
            <a:rPr lang="ru-RU" sz="1400" dirty="0" smtClean="0"/>
            <a:t>5626,9</a:t>
          </a:r>
          <a:r>
            <a:rPr lang="ru-RU" sz="1400" dirty="0"/>
            <a:t/>
          </a:r>
          <a:endParaRPr lang="ru-RU" sz="1400" dirty="0"/>
        </a:p>
      </dgm:t>
    </dgm:pt>
    <dgm:pt modelId="{C4C1C564-6599-4E58-B9F0-A642A461637D}" cxnId="{4B32DEAA-2A1E-4C4A-9379-7F47B6329AA1}" type="parTrans">
      <dgm:prSet/>
      <dgm:spPr/>
      <dgm:t>
        <a:bodyPr/>
        <a:lstStyle/>
        <a:p>
          <a:endParaRPr lang="ru-RU"/>
        </a:p>
      </dgm:t>
    </dgm:pt>
    <dgm:pt modelId="{3BB88702-B3E2-4C8B-97CE-940943C6D1C7}" cxnId="{4B32DEAA-2A1E-4C4A-9379-7F47B6329AA1}" type="sibTrans">
      <dgm:prSet/>
      <dgm:spPr/>
      <dgm:t>
        <a:bodyPr/>
        <a:lstStyle/>
        <a:p>
          <a:endParaRPr lang="ru-RU"/>
        </a:p>
      </dgm:t>
    </dgm:pt>
    <dgm:pt modelId="{0EBCE08C-D219-4C1C-BCEA-0C3805A5A309}">
      <dgm:prSet phldrT="[Текст]" phldr="0" custT="1"/>
      <dgm:spPr>
        <a:solidFill>
          <a:srgbClr val="00B050"/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Неналоговые доходы </a:t>
          </a:r>
          <a:r>
            <a:rPr lang="ru-RU" sz="1400" dirty="0" smtClean="0"/>
            <a:t>107,6</a:t>
          </a:r>
          <a:r>
            <a:rPr lang="ru-RU" sz="1400" dirty="0"/>
            <a:t/>
          </a:r>
          <a:endParaRPr lang="ru-RU" sz="1400" dirty="0"/>
        </a:p>
      </dgm:t>
    </dgm:pt>
    <dgm:pt modelId="{6FD7C557-9856-4968-A15E-AD5A0454A520}" cxnId="{2207F243-FCF4-46CF-A0E8-D09AD4FA2A0A}" type="parTrans">
      <dgm:prSet/>
      <dgm:spPr/>
      <dgm:t>
        <a:bodyPr/>
        <a:lstStyle/>
        <a:p>
          <a:endParaRPr lang="ru-RU"/>
        </a:p>
      </dgm:t>
    </dgm:pt>
    <dgm:pt modelId="{CC2615C4-8111-4D4F-B645-018462AA6669}" cxnId="{2207F243-FCF4-46CF-A0E8-D09AD4FA2A0A}" type="sibTrans">
      <dgm:prSet/>
      <dgm:spPr/>
      <dgm:t>
        <a:bodyPr/>
        <a:lstStyle/>
        <a:p>
          <a:endParaRPr lang="ru-RU"/>
        </a:p>
      </dgm:t>
    </dgm:pt>
    <dgm:pt modelId="{620793DB-5BFD-47FC-A632-1CB0852FD0A4}">
      <dgm:prSet phldrT="[Текст]" phldr="0" custT="0"/>
      <dgm:spPr>
        <a:solidFill>
          <a:srgbClr val="00B050"/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Безвозмездные поступления    </a:t>
          </a:r>
          <a:r>
            <a:rPr lang="ru-RU" dirty="0" smtClean="0"/>
            <a:t/>
          </a:r>
          <a:endParaRPr lang="ru-RU" dirty="0" smtClean="0"/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4772,5</a:t>
          </a:r>
          <a:r>
            <a:rPr lang="ru-RU" dirty="0"/>
            <a:t/>
          </a:r>
          <a:endParaRPr lang="ru-RU" dirty="0"/>
        </a:p>
      </dgm:t>
    </dgm:pt>
    <dgm:pt modelId="{EBFBFBB4-737D-4223-85FF-36C1AA188AF9}" cxnId="{09959C02-D0F2-4AF6-A956-FFBE0D557C3E}" type="parTrans">
      <dgm:prSet/>
      <dgm:spPr/>
      <dgm:t>
        <a:bodyPr/>
        <a:lstStyle/>
        <a:p>
          <a:endParaRPr lang="ru-RU"/>
        </a:p>
      </dgm:t>
    </dgm:pt>
    <dgm:pt modelId="{B8F7097D-9148-4A43-B141-080FE32B7D90}" cxnId="{09959C02-D0F2-4AF6-A956-FFBE0D557C3E}" type="sibTrans">
      <dgm:prSet/>
      <dgm:spPr/>
      <dgm:t>
        <a:bodyPr/>
        <a:lstStyle/>
        <a:p>
          <a:endParaRPr lang="ru-RU"/>
        </a:p>
      </dgm:t>
    </dgm:pt>
    <dgm:pt modelId="{63E43605-D053-4926-8335-E2CF462A48F4}">
      <dgm:prSet phldrT="[Текст]" phldr="0" custT="1"/>
      <dgm:spPr>
        <a:solidFill>
          <a:srgbClr val="00B050"/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Налоговые доходы    </a:t>
          </a:r>
          <a:r>
            <a:rPr lang="ru-RU" sz="1400" dirty="0" smtClean="0"/>
            <a:t>746,8</a:t>
          </a:r>
          <a:r>
            <a:rPr lang="ru-RU" sz="1400" dirty="0"/>
            <a:t/>
          </a:r>
          <a:endParaRPr lang="ru-RU" sz="1400" dirty="0"/>
        </a:p>
      </dgm:t>
    </dgm:pt>
    <dgm:pt modelId="{2981E54C-F96C-4095-8748-135ED1390C11}" cxnId="{A8290EC6-ACFB-4CE2-9124-F400E810BD42}" type="parTrans">
      <dgm:prSet/>
      <dgm:spPr/>
      <dgm:t>
        <a:bodyPr/>
        <a:lstStyle/>
        <a:p>
          <a:endParaRPr lang="ru-RU"/>
        </a:p>
      </dgm:t>
    </dgm:pt>
    <dgm:pt modelId="{97FCD361-FD69-4A18-8849-C80FD9E2001D}" cxnId="{A8290EC6-ACFB-4CE2-9124-F400E810BD42}" type="sibTrans">
      <dgm:prSet/>
      <dgm:spPr/>
      <dgm:t>
        <a:bodyPr/>
        <a:lstStyle/>
        <a:p>
          <a:endParaRPr lang="ru-RU"/>
        </a:p>
      </dgm:t>
    </dgm:pt>
    <dgm:pt modelId="{28AF91D4-EFFA-409C-A3E0-54B0F8D4601B}" type="pres">
      <dgm:prSet presAssocID="{E10DEE32-7A1B-4BC1-926E-ADDAA345B2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88597E-DEC0-4283-92AE-85FAC8288FAD}" type="pres">
      <dgm:prSet presAssocID="{5B938523-99FE-466E-BCC7-9956D4D6C35C}" presName="node" presStyleLbl="node1" presStyleIdx="0" presStyleCnt="4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  <dgm:pt modelId="{5618266D-0EFB-40E3-BB4F-0DC5386B6DFA}" type="pres">
      <dgm:prSet presAssocID="{3BB88702-B3E2-4C8B-97CE-940943C6D1C7}" presName="sibTrans" presStyleLbl="sibTrans2D1" presStyleIdx="0" presStyleCnt="4"/>
      <dgm:spPr/>
      <dgm:t>
        <a:bodyPr/>
        <a:lstStyle/>
        <a:p>
          <a:endParaRPr lang="ru-RU"/>
        </a:p>
      </dgm:t>
    </dgm:pt>
    <dgm:pt modelId="{7EBAA05D-D3B8-46BA-B968-FF5B39E02FA2}" type="pres">
      <dgm:prSet presAssocID="{3BB88702-B3E2-4C8B-97CE-940943C6D1C7}" presName="connectorText" presStyleCnt="0"/>
      <dgm:spPr/>
      <dgm:t>
        <a:bodyPr/>
        <a:lstStyle/>
        <a:p>
          <a:endParaRPr lang="ru-RU"/>
        </a:p>
      </dgm:t>
    </dgm:pt>
    <dgm:pt modelId="{1043F4E1-7DEF-43A2-B6FB-350353A57C0A}" type="pres">
      <dgm:prSet presAssocID="{0EBCE08C-D219-4C1C-BCEA-0C3805A5A309}" presName="node" presStyleLbl="node1" presStyleIdx="1" presStyleCnt="4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  <dgm:pt modelId="{3ED3EF94-F88E-4E04-8458-384602EE829F}" type="pres">
      <dgm:prSet presAssocID="{CC2615C4-8111-4D4F-B645-018462AA6669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429B1FC-B2DF-4A14-A223-1875A5398523}" type="pres">
      <dgm:prSet presAssocID="{CC2615C4-8111-4D4F-B645-018462AA6669}" presName="connectorText" presStyleCnt="0"/>
      <dgm:spPr/>
      <dgm:t>
        <a:bodyPr/>
        <a:lstStyle/>
        <a:p>
          <a:endParaRPr lang="ru-RU"/>
        </a:p>
      </dgm:t>
    </dgm:pt>
    <dgm:pt modelId="{3D58CC0E-65A7-40F3-886E-41D1FA3E027C}" type="pres">
      <dgm:prSet presAssocID="{620793DB-5BFD-47FC-A632-1CB0852FD0A4}" presName="node" presStyleLbl="node1" presStyleIdx="2" presStyleCnt="4" custScaleX="155415" custScaleY="110921" custRadScaleRad="98962" custRadScaleInc="-5273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  <dgm:pt modelId="{7018AC51-BDA5-4A54-9D94-040EB0D7B7E3}" type="pres">
      <dgm:prSet presAssocID="{B8F7097D-9148-4A43-B141-080FE32B7D90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47C9509-285B-464B-9FA8-C525497A25AF}" type="pres">
      <dgm:prSet presAssocID="{B8F7097D-9148-4A43-B141-080FE32B7D90}" presName="connectorText" presStyleCnt="0"/>
      <dgm:spPr/>
      <dgm:t>
        <a:bodyPr/>
        <a:lstStyle/>
        <a:p>
          <a:endParaRPr lang="ru-RU"/>
        </a:p>
      </dgm:t>
    </dgm:pt>
    <dgm:pt modelId="{2E930203-CBE2-4F67-A0C8-5148522591FE}" type="pres">
      <dgm:prSet presAssocID="{63E43605-D053-4926-8335-E2CF462A48F4}" presName="node" presStyleLbl="node1" presStyleIdx="3" presStyleCnt="4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  <dgm:pt modelId="{ED865CC1-84B5-452C-A265-FBC08DB69962}" type="pres">
      <dgm:prSet presAssocID="{97FCD361-FD69-4A18-8849-C80FD9E2001D}" presName="sibTrans" presStyleLbl="sibTrans2D1" presStyleIdx="3" presStyleCnt="4"/>
      <dgm:spPr/>
      <dgm:t>
        <a:bodyPr/>
        <a:lstStyle/>
        <a:p>
          <a:endParaRPr lang="ru-RU"/>
        </a:p>
      </dgm:t>
    </dgm:pt>
    <dgm:pt modelId="{28D13D86-4B4A-47DD-AF35-754569FCE38D}" type="pres">
      <dgm:prSet presAssocID="{97FCD361-FD69-4A18-8849-C80FD9E2001D}" presName="connectorText" presStyleCnt="0"/>
      <dgm:spPr/>
      <dgm:t>
        <a:bodyPr/>
        <a:lstStyle/>
        <a:p>
          <a:endParaRPr lang="ru-RU"/>
        </a:p>
      </dgm:t>
    </dgm:pt>
  </dgm:ptLst>
  <dgm:cxnLst>
    <dgm:cxn modelId="{4B32DEAA-2A1E-4C4A-9379-7F47B6329AA1}" srcId="{E10DEE32-7A1B-4BC1-926E-ADDAA345B24B}" destId="{5B938523-99FE-466E-BCC7-9956D4D6C35C}" srcOrd="0" destOrd="0" parTransId="{C4C1C564-6599-4E58-B9F0-A642A461637D}" sibTransId="{3BB88702-B3E2-4C8B-97CE-940943C6D1C7}"/>
    <dgm:cxn modelId="{2207F243-FCF4-46CF-A0E8-D09AD4FA2A0A}" srcId="{E10DEE32-7A1B-4BC1-926E-ADDAA345B24B}" destId="{0EBCE08C-D219-4C1C-BCEA-0C3805A5A309}" srcOrd="1" destOrd="0" parTransId="{6FD7C557-9856-4968-A15E-AD5A0454A520}" sibTransId="{CC2615C4-8111-4D4F-B645-018462AA6669}"/>
    <dgm:cxn modelId="{09959C02-D0F2-4AF6-A956-FFBE0D557C3E}" srcId="{E10DEE32-7A1B-4BC1-926E-ADDAA345B24B}" destId="{620793DB-5BFD-47FC-A632-1CB0852FD0A4}" srcOrd="2" destOrd="0" parTransId="{EBFBFBB4-737D-4223-85FF-36C1AA188AF9}" sibTransId="{B8F7097D-9148-4A43-B141-080FE32B7D90}"/>
    <dgm:cxn modelId="{A8290EC6-ACFB-4CE2-9124-F400E810BD42}" srcId="{E10DEE32-7A1B-4BC1-926E-ADDAA345B24B}" destId="{63E43605-D053-4926-8335-E2CF462A48F4}" srcOrd="3" destOrd="0" parTransId="{2981E54C-F96C-4095-8748-135ED1390C11}" sibTransId="{97FCD361-FD69-4A18-8849-C80FD9E2001D}"/>
    <dgm:cxn modelId="{C83C6E0A-6FAD-44DC-A7BC-DBB226F8216F}" type="presOf" srcId="{E10DEE32-7A1B-4BC1-926E-ADDAA345B24B}" destId="{28AF91D4-EFFA-409C-A3E0-54B0F8D4601B}" srcOrd="0" destOrd="0" presId="urn:microsoft.com/office/officeart/2005/8/layout/cycle2"/>
    <dgm:cxn modelId="{DEACBAFC-696D-485B-A9FF-4AD355994B1F}" type="presParOf" srcId="{28AF91D4-EFFA-409C-A3E0-54B0F8D4601B}" destId="{FA88597E-DEC0-4283-92AE-85FAC8288FAD}" srcOrd="0" destOrd="0" presId="urn:microsoft.com/office/officeart/2005/8/layout/cycle2"/>
    <dgm:cxn modelId="{71AE57AD-FB4B-4CE8-8A7C-9D8B1419A18E}" type="presOf" srcId="{5B938523-99FE-466E-BCC7-9956D4D6C35C}" destId="{FA88597E-DEC0-4283-92AE-85FAC8288FAD}" srcOrd="0" destOrd="0" presId="urn:microsoft.com/office/officeart/2005/8/layout/cycle2"/>
    <dgm:cxn modelId="{19631B6A-AFDA-473D-9917-9DEEE5C7BE0E}" type="presParOf" srcId="{28AF91D4-EFFA-409C-A3E0-54B0F8D4601B}" destId="{5618266D-0EFB-40E3-BB4F-0DC5386B6DFA}" srcOrd="1" destOrd="0" presId="urn:microsoft.com/office/officeart/2005/8/layout/cycle2"/>
    <dgm:cxn modelId="{0A1A465D-ADCA-4AE0-8543-D2B2C5699168}" type="presOf" srcId="{3BB88702-B3E2-4C8B-97CE-940943C6D1C7}" destId="{5618266D-0EFB-40E3-BB4F-0DC5386B6DFA}" srcOrd="0" destOrd="0" presId="urn:microsoft.com/office/officeart/2005/8/layout/cycle2"/>
    <dgm:cxn modelId="{00D2314F-4E5F-4BB0-A4F0-66E686939453}" type="presParOf" srcId="{5618266D-0EFB-40E3-BB4F-0DC5386B6DFA}" destId="{7EBAA05D-D3B8-46BA-B968-FF5B39E02FA2}" srcOrd="0" destOrd="1" presId="urn:microsoft.com/office/officeart/2005/8/layout/cycle2"/>
    <dgm:cxn modelId="{B42B2209-BE1A-40EF-820F-A273DF205CBA}" type="presOf" srcId="{3BB88702-B3E2-4C8B-97CE-940943C6D1C7}" destId="{7EBAA05D-D3B8-46BA-B968-FF5B39E02FA2}" srcOrd="1" destOrd="0" presId="urn:microsoft.com/office/officeart/2005/8/layout/cycle2"/>
    <dgm:cxn modelId="{791BB72B-A938-47DD-9155-5CD17422AF14}" type="presParOf" srcId="{28AF91D4-EFFA-409C-A3E0-54B0F8D4601B}" destId="{1043F4E1-7DEF-43A2-B6FB-350353A57C0A}" srcOrd="2" destOrd="0" presId="urn:microsoft.com/office/officeart/2005/8/layout/cycle2"/>
    <dgm:cxn modelId="{A280BAA0-DCD3-4AEF-B379-D7CD305CFE5A}" type="presOf" srcId="{0EBCE08C-D219-4C1C-BCEA-0C3805A5A309}" destId="{1043F4E1-7DEF-43A2-B6FB-350353A57C0A}" srcOrd="0" destOrd="0" presId="urn:microsoft.com/office/officeart/2005/8/layout/cycle2"/>
    <dgm:cxn modelId="{03BF7EA2-44E1-4C7A-BA3C-3B9E7F144C2C}" type="presParOf" srcId="{28AF91D4-EFFA-409C-A3E0-54B0F8D4601B}" destId="{3ED3EF94-F88E-4E04-8458-384602EE829F}" srcOrd="3" destOrd="0" presId="urn:microsoft.com/office/officeart/2005/8/layout/cycle2"/>
    <dgm:cxn modelId="{1AB8EA40-B97E-4E81-A654-E6DD84B3D8C5}" type="presOf" srcId="{CC2615C4-8111-4D4F-B645-018462AA6669}" destId="{3ED3EF94-F88E-4E04-8458-384602EE829F}" srcOrd="0" destOrd="0" presId="urn:microsoft.com/office/officeart/2005/8/layout/cycle2"/>
    <dgm:cxn modelId="{2E569A9E-B044-4921-929C-E4D983204B2D}" type="presParOf" srcId="{3ED3EF94-F88E-4E04-8458-384602EE829F}" destId="{F429B1FC-B2DF-4A14-A223-1875A5398523}" srcOrd="0" destOrd="3" presId="urn:microsoft.com/office/officeart/2005/8/layout/cycle2"/>
    <dgm:cxn modelId="{B60B0B86-7D0A-43EA-AAE0-056804D068AB}" type="presOf" srcId="{CC2615C4-8111-4D4F-B645-018462AA6669}" destId="{F429B1FC-B2DF-4A14-A223-1875A5398523}" srcOrd="1" destOrd="0" presId="urn:microsoft.com/office/officeart/2005/8/layout/cycle2"/>
    <dgm:cxn modelId="{DE1B1BFE-D160-41CB-9F7D-1BA65D75A216}" type="presParOf" srcId="{28AF91D4-EFFA-409C-A3E0-54B0F8D4601B}" destId="{3D58CC0E-65A7-40F3-886E-41D1FA3E027C}" srcOrd="4" destOrd="0" presId="urn:microsoft.com/office/officeart/2005/8/layout/cycle2"/>
    <dgm:cxn modelId="{234204A3-CA7A-416E-8031-D3FB98C35A19}" type="presOf" srcId="{620793DB-5BFD-47FC-A632-1CB0852FD0A4}" destId="{3D58CC0E-65A7-40F3-886E-41D1FA3E027C}" srcOrd="0" destOrd="0" presId="urn:microsoft.com/office/officeart/2005/8/layout/cycle2"/>
    <dgm:cxn modelId="{10720D27-6C8F-42E8-A045-69A79B3F41E0}" type="presParOf" srcId="{28AF91D4-EFFA-409C-A3E0-54B0F8D4601B}" destId="{7018AC51-BDA5-4A54-9D94-040EB0D7B7E3}" srcOrd="5" destOrd="0" presId="urn:microsoft.com/office/officeart/2005/8/layout/cycle2"/>
    <dgm:cxn modelId="{AB062FFD-442D-488F-A401-05E4964B2520}" type="presOf" srcId="{B8F7097D-9148-4A43-B141-080FE32B7D90}" destId="{7018AC51-BDA5-4A54-9D94-040EB0D7B7E3}" srcOrd="0" destOrd="0" presId="urn:microsoft.com/office/officeart/2005/8/layout/cycle2"/>
    <dgm:cxn modelId="{AA64CF76-0A87-46B8-960B-E913F0C0AC63}" type="presParOf" srcId="{7018AC51-BDA5-4A54-9D94-040EB0D7B7E3}" destId="{947C9509-285B-464B-9FA8-C525497A25AF}" srcOrd="0" destOrd="5" presId="urn:microsoft.com/office/officeart/2005/8/layout/cycle2"/>
    <dgm:cxn modelId="{2D1C53C4-710F-491E-B5FD-F4ED8229C1AC}" type="presOf" srcId="{B8F7097D-9148-4A43-B141-080FE32B7D90}" destId="{947C9509-285B-464B-9FA8-C525497A25AF}" srcOrd="1" destOrd="0" presId="urn:microsoft.com/office/officeart/2005/8/layout/cycle2"/>
    <dgm:cxn modelId="{9989DD12-D2F0-4053-9028-7041D27F589D}" type="presParOf" srcId="{28AF91D4-EFFA-409C-A3E0-54B0F8D4601B}" destId="{2E930203-CBE2-4F67-A0C8-5148522591FE}" srcOrd="6" destOrd="0" presId="urn:microsoft.com/office/officeart/2005/8/layout/cycle2"/>
    <dgm:cxn modelId="{7AA25D22-4278-4527-B57D-555C75DE3618}" type="presOf" srcId="{63E43605-D053-4926-8335-E2CF462A48F4}" destId="{2E930203-CBE2-4F67-A0C8-5148522591FE}" srcOrd="0" destOrd="0" presId="urn:microsoft.com/office/officeart/2005/8/layout/cycle2"/>
    <dgm:cxn modelId="{C6ECB8A1-27AE-4530-B75F-DE2EA4EED74F}" type="presParOf" srcId="{28AF91D4-EFFA-409C-A3E0-54B0F8D4601B}" destId="{ED865CC1-84B5-452C-A265-FBC08DB69962}" srcOrd="7" destOrd="0" presId="urn:microsoft.com/office/officeart/2005/8/layout/cycle2"/>
    <dgm:cxn modelId="{A6E3405A-4E54-4C39-936B-CA0FD2969347}" type="presOf" srcId="{97FCD361-FD69-4A18-8849-C80FD9E2001D}" destId="{ED865CC1-84B5-452C-A265-FBC08DB69962}" srcOrd="0" destOrd="0" presId="urn:microsoft.com/office/officeart/2005/8/layout/cycle2"/>
    <dgm:cxn modelId="{A66240A6-D2D8-470C-8D18-2A7E648FF50A}" type="presParOf" srcId="{ED865CC1-84B5-452C-A265-FBC08DB69962}" destId="{28D13D86-4B4A-47DD-AF35-754569FCE38D}" srcOrd="0" destOrd="7" presId="urn:microsoft.com/office/officeart/2005/8/layout/cycle2"/>
    <dgm:cxn modelId="{52A38976-B52D-445F-87D0-5D01A1159A00}" type="presOf" srcId="{97FCD361-FD69-4A18-8849-C80FD9E2001D}" destId="{28D13D86-4B4A-47DD-AF35-754569FCE38D}" srcOrd="1" destOrd="0" presId="urn:microsoft.com/office/officeart/2005/8/layout/cycle2"/>
  </dgm:cxnLst>
  <dgm:bg>
    <a:gradFill flip="none" rotWithShape="1">
      <a:gsLst>
        <a:gs pos="0">
          <a:schemeClr val="accent3"/>
        </a:gs>
        <a:gs pos="50000">
          <a:srgbClr val="9CB86E"/>
        </a:gs>
        <a:gs pos="100000">
          <a:srgbClr val="156B13"/>
        </a:gs>
      </a:gsLst>
      <a:lin ang="13500000" scaled="1"/>
      <a:tileRect/>
    </a:gradFill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424936" cy="3816424"/>
        <a:chOff x="0" y="0"/>
        <a:chExt cx="8424936" cy="3816424"/>
      </a:xfrm>
    </dsp:grpSpPr>
    <dsp:sp modelId="{F8DB3CB0-CC05-4612-B6FE-BBC2AEB14FC5}">
      <dsp:nvSpPr>
        <dsp:cNvPr id="3" name="Блок-схема: данные 2"/>
        <dsp:cNvSpPr/>
      </dsp:nvSpPr>
      <dsp:spPr bwMode="white">
        <a:xfrm>
          <a:off x="0" y="46429"/>
          <a:ext cx="8424936" cy="3769995"/>
        </a:xfrm>
        <a:prstGeom prst="flowChartInputOutput">
          <a:avLst/>
        </a:prstGeom>
        <a:solidFill>
          <a:schemeClr val="accent3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44780" tIns="144780" rIns="144780" bIns="144780" anchor="ctr"/>
        <a:lstStyle>
          <a:lvl1pPr algn="l">
            <a:defRPr sz="3800"/>
          </a:lvl1pPr>
          <a:lvl2pPr marL="285750" indent="-285750" algn="l">
            <a:defRPr sz="2900"/>
          </a:lvl2pPr>
          <a:lvl3pPr marL="571500" indent="-285750" algn="l">
            <a:defRPr sz="2900"/>
          </a:lvl3pPr>
          <a:lvl4pPr marL="857250" indent="-285750" algn="l">
            <a:defRPr sz="2900"/>
          </a:lvl4pPr>
          <a:lvl5pPr marL="1143000" indent="-285750" algn="l">
            <a:defRPr sz="2900"/>
          </a:lvl5pPr>
          <a:lvl6pPr marL="1428750" indent="-285750" algn="l">
            <a:defRPr sz="2900"/>
          </a:lvl6pPr>
          <a:lvl7pPr marL="1714500" indent="-285750" algn="l">
            <a:defRPr sz="2900"/>
          </a:lvl7pPr>
          <a:lvl8pPr marL="2000250" indent="-285750" algn="l">
            <a:defRPr sz="2900"/>
          </a:lvl8pPr>
          <a:lvl9pPr marL="2286000" indent="-285750" algn="l">
            <a:defRPr sz="2900"/>
          </a:lvl9pPr>
        </a:lstStyle>
        <a:p>
          <a:pPr lvl="0" algn="ctr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i="1" dirty="0" smtClean="0"/>
            <a:t>Подготовлен на основе постановления Администрации Гру</a:t>
          </a:r>
          <a:r>
            <a:rPr lang="ru-RU" i="1" dirty="0" err="1" smtClean="0"/>
            <a:t>зиновского</a:t>
          </a:r>
          <a:r>
            <a:rPr lang="ru-RU" i="1" dirty="0" smtClean="0"/>
            <a:t> сельского поселения</a:t>
          </a:r>
          <a:endParaRPr lang="ru-RU" i="1" dirty="0"/>
        </a:p>
      </dsp:txBody>
      <dsp:txXfrm>
        <a:off x="0" y="46429"/>
        <a:ext cx="8424936" cy="37699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229600" cy="1143000"/>
        <a:chOff x="0" y="0"/>
        <a:chExt cx="8229600" cy="1143000"/>
      </a:xfrm>
    </dsp:grpSpPr>
    <dsp:sp modelId="{4155610F-CA99-4C98-8DB5-FA6F283D3905}">
      <dsp:nvSpPr>
        <dsp:cNvPr id="4" name="Пятиугольник 3"/>
        <dsp:cNvSpPr/>
      </dsp:nvSpPr>
      <dsp:spPr bwMode="white">
        <a:xfrm rot="10800000">
          <a:off x="1664208" y="0"/>
          <a:ext cx="5472684" cy="1143000"/>
        </a:xfrm>
        <a:prstGeom prst="homePlate">
          <a:avLst/>
        </a:prstGeom>
        <a:solidFill>
          <a:srgbClr val="00B05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rot="10800000" vert="horz" wrap="square" lIns="504031" tIns="95250" rIns="177800" bIns="95250" anchor="ctr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Доходы бюджета сельского поселения  за 1 полугодие 2022г.</a:t>
          </a:r>
          <a:endParaRPr lang="ru-RU" dirty="0"/>
        </a:p>
      </dsp:txBody>
      <dsp:txXfrm rot="10800000">
        <a:off x="1664208" y="0"/>
        <a:ext cx="5472684" cy="1143000"/>
      </dsp:txXfrm>
    </dsp:sp>
    <dsp:sp modelId="{77DED971-9A00-4F70-B745-E6B9ED00292E}">
      <dsp:nvSpPr>
        <dsp:cNvPr id="3" name="Овал 2"/>
        <dsp:cNvSpPr/>
      </dsp:nvSpPr>
      <dsp:spPr bwMode="white">
        <a:xfrm>
          <a:off x="1092708" y="0"/>
          <a:ext cx="1143000" cy="1143000"/>
        </a:xfrm>
        <a:prstGeom prst="ellipse">
          <a:avLst/>
        </a:prstGeom>
        <a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sp:spPr>
      <dsp:style>
        <a:lnRef idx="2">
          <a:schemeClr val="lt1"/>
        </a:lnRef>
        <a:fillRef idx="1">
          <a:schemeClr val="accent1">
            <a:tint val="50000"/>
          </a:schemeClr>
        </a:fillRef>
        <a:effectRef idx="0">
          <a:scrgbClr r="0" g="0" b="0"/>
        </a:effectRef>
        <a:fontRef idx="minor"/>
      </dsp:style>
      <dsp:txXfrm>
        <a:off x="1092708" y="0"/>
        <a:ext cx="1143000" cy="1143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229600" cy="4525963"/>
        <a:chOff x="0" y="0"/>
        <a:chExt cx="8229600" cy="4525963"/>
      </a:xfrm>
    </dsp:grpSpPr>
    <dsp:sp modelId="{FA88597E-DEC0-4283-92AE-85FAC8288FAD}">
      <dsp:nvSpPr>
        <dsp:cNvPr id="3" name="Блок-схема: несколько документов 2"/>
        <dsp:cNvSpPr/>
      </dsp:nvSpPr>
      <dsp:spPr bwMode="white">
        <a:xfrm>
          <a:off x="3389792" y="0"/>
          <a:ext cx="1450016" cy="1450016"/>
        </a:xfrm>
        <a:prstGeom prst="flowChartMultidocument">
          <a:avLst/>
        </a:prstGeom>
        <a:solidFill>
          <a:srgbClr val="00B05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7780" tIns="17780" rIns="17780" bIns="17780" anchor="ctr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Доходы бюджета  </a:t>
          </a:r>
          <a:r>
            <a:rPr lang="ru-RU" sz="1400" dirty="0" smtClean="0"/>
            <a:t>5626,9</a:t>
          </a:r>
          <a:endParaRPr lang="ru-RU" sz="1400" dirty="0"/>
        </a:p>
      </dsp:txBody>
      <dsp:txXfrm>
        <a:off x="3389792" y="0"/>
        <a:ext cx="1450016" cy="1450016"/>
      </dsp:txXfrm>
    </dsp:sp>
    <dsp:sp modelId="{5618266D-0EFB-40E3-BB4F-0DC5386B6DFA}">
      <dsp:nvSpPr>
        <dsp:cNvPr id="4" name="Стрелка вправо 3"/>
        <dsp:cNvSpPr/>
      </dsp:nvSpPr>
      <dsp:spPr bwMode="white">
        <a:xfrm rot="2699999">
          <a:off x="4691660" y="1249305"/>
          <a:ext cx="384254" cy="489380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9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/>
        </a:p>
      </dsp:txBody>
      <dsp:txXfrm rot="2699999">
        <a:off x="4691660" y="1249305"/>
        <a:ext cx="384254" cy="489380"/>
      </dsp:txXfrm>
    </dsp:sp>
    <dsp:sp modelId="{1043F4E1-7DEF-43A2-B6FB-350353A57C0A}">
      <dsp:nvSpPr>
        <dsp:cNvPr id="5" name="Блок-схема: несколько документов 4"/>
        <dsp:cNvSpPr/>
      </dsp:nvSpPr>
      <dsp:spPr bwMode="white">
        <a:xfrm>
          <a:off x="4927766" y="1537974"/>
          <a:ext cx="1450016" cy="1450016"/>
        </a:xfrm>
        <a:prstGeom prst="flowChartMultidocument">
          <a:avLst/>
        </a:prstGeom>
        <a:solidFill>
          <a:srgbClr val="00B05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7780" tIns="17780" rIns="17780" bIns="17780" anchor="ctr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Неналоговые доходы </a:t>
          </a:r>
          <a:r>
            <a:rPr lang="ru-RU" sz="1400" dirty="0" smtClean="0"/>
            <a:t>107,6</a:t>
          </a:r>
          <a:endParaRPr lang="ru-RU" sz="1400" dirty="0"/>
        </a:p>
      </dsp:txBody>
      <dsp:txXfrm>
        <a:off x="4927766" y="1537974"/>
        <a:ext cx="1450016" cy="1450016"/>
      </dsp:txXfrm>
    </dsp:sp>
    <dsp:sp modelId="{3ED3EF94-F88E-4E04-8458-384602EE829F}">
      <dsp:nvSpPr>
        <dsp:cNvPr id="6" name="Стрелка вправо 5"/>
        <dsp:cNvSpPr/>
      </dsp:nvSpPr>
      <dsp:spPr bwMode="white">
        <a:xfrm rot="8047507">
          <a:off x="4738145" y="2778644"/>
          <a:ext cx="354297" cy="489380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0" tIns="0" rIns="0" bIns="0" anchor="ctr"/>
        <a:lstStyle>
          <a:lvl1pPr algn="ctr">
            <a:defRPr sz="19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/>
        </a:p>
      </dsp:txBody>
      <dsp:txXfrm rot="8047507">
        <a:off x="4738145" y="2778644"/>
        <a:ext cx="354297" cy="489380"/>
      </dsp:txXfrm>
    </dsp:sp>
    <dsp:sp modelId="{3D58CC0E-65A7-40F3-886E-41D1FA3E027C}">
      <dsp:nvSpPr>
        <dsp:cNvPr id="7" name="Блок-схема: несколько документов 6"/>
        <dsp:cNvSpPr/>
      </dsp:nvSpPr>
      <dsp:spPr bwMode="white">
        <a:xfrm>
          <a:off x="3452807" y="3058678"/>
          <a:ext cx="1450016" cy="1450016"/>
        </a:xfrm>
        <a:prstGeom prst="flowChartMultidocument">
          <a:avLst/>
        </a:prstGeom>
        <a:solidFill>
          <a:srgbClr val="00B05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7780" tIns="17780" rIns="17780" bIns="17780" anchor="ctr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Безвозмездные поступления    </a:t>
          </a:r>
          <a:endParaRPr lang="ru-RU" dirty="0" smtClean="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4772,5</a:t>
          </a:r>
          <a:endParaRPr lang="ru-RU" dirty="0"/>
        </a:p>
      </dsp:txBody>
      <dsp:txXfrm>
        <a:off x="3452807" y="3058678"/>
        <a:ext cx="1450016" cy="1450016"/>
      </dsp:txXfrm>
    </dsp:sp>
    <dsp:sp modelId="{7018AC51-BDA5-4A54-9D94-040EB0D7B7E3}">
      <dsp:nvSpPr>
        <dsp:cNvPr id="8" name="Стрелка вправо 7"/>
        <dsp:cNvSpPr/>
      </dsp:nvSpPr>
      <dsp:spPr bwMode="white">
        <a:xfrm rot="13411607">
          <a:off x="3176428" y="2778644"/>
          <a:ext cx="401785" cy="489380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0" tIns="0" rIns="0" bIns="0" anchor="ctr"/>
        <a:lstStyle>
          <a:lvl1pPr algn="ctr">
            <a:defRPr sz="19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/>
        </a:p>
      </dsp:txBody>
      <dsp:txXfrm rot="13411607">
        <a:off x="3176428" y="2778644"/>
        <a:ext cx="401785" cy="489380"/>
      </dsp:txXfrm>
    </dsp:sp>
    <dsp:sp modelId="{2E930203-CBE2-4F67-A0C8-5148522591FE}">
      <dsp:nvSpPr>
        <dsp:cNvPr id="9" name="Блок-схема: несколько документов 8"/>
        <dsp:cNvSpPr/>
      </dsp:nvSpPr>
      <dsp:spPr bwMode="white">
        <a:xfrm>
          <a:off x="1851819" y="1537974"/>
          <a:ext cx="1450016" cy="1450016"/>
        </a:xfrm>
        <a:prstGeom prst="flowChartMultidocument">
          <a:avLst/>
        </a:prstGeom>
        <a:solidFill>
          <a:srgbClr val="00B05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7780" tIns="17780" rIns="17780" bIns="17780" anchor="ctr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Налоговые доходы    </a:t>
          </a:r>
          <a:r>
            <a:rPr lang="ru-RU" sz="1400" dirty="0" smtClean="0"/>
            <a:t>746,8</a:t>
          </a:r>
          <a:endParaRPr lang="ru-RU" sz="1400" dirty="0"/>
        </a:p>
      </dsp:txBody>
      <dsp:txXfrm>
        <a:off x="1851819" y="1537974"/>
        <a:ext cx="1450016" cy="1450016"/>
      </dsp:txXfrm>
    </dsp:sp>
    <dsp:sp modelId="{ED865CC1-84B5-452C-A265-FBC08DB69962}">
      <dsp:nvSpPr>
        <dsp:cNvPr id="10" name="Стрелка вправо 9"/>
        <dsp:cNvSpPr/>
      </dsp:nvSpPr>
      <dsp:spPr bwMode="white">
        <a:xfrm rot="-2699999">
          <a:off x="3153686" y="1249305"/>
          <a:ext cx="384254" cy="489380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9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/>
        </a:p>
      </dsp:txBody>
      <dsp:txXfrm rot="-2699999">
        <a:off x="3153686" y="1249305"/>
        <a:ext cx="384254" cy="489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type="homePlate" r:blip="" rot="180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3.xml"/><Relationship Id="rId8" Type="http://schemas.openxmlformats.org/officeDocument/2006/relationships/diagramQuickStyle" Target="../diagrams/quickStyle3.xml"/><Relationship Id="rId7" Type="http://schemas.openxmlformats.org/officeDocument/2006/relationships/diagramLayout" Target="../diagrams/layout3.xml"/><Relationship Id="rId6" Type="http://schemas.openxmlformats.org/officeDocument/2006/relationships/diagramData" Target="../diagrams/data3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1" Type="http://schemas.openxmlformats.org/officeDocument/2006/relationships/slideLayout" Target="../slideLayouts/slideLayout2.xml"/><Relationship Id="rId10" Type="http://schemas.microsoft.com/office/2007/relationships/diagramDrawing" Target="../diagrams/drawing3.xml"/><Relationship Id="rId1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Исполнение бюджета  </a:t>
            </a:r>
            <a:r>
              <a:rPr lang="ru-RU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Грузиновского</a:t>
            </a: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сельского поселения за 1 полугодие 2022г.</a:t>
            </a:r>
            <a:endParaRPr lang="ru-RU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95536" y="2708920"/>
          <a:ext cx="842493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Расходы на развитие культуры в 1 полугодии  2022 года составляют 1589,1 тыс. рублей</a:t>
            </a:r>
            <a:endParaRPr lang="ru-RU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600201"/>
            <a:ext cx="8424936" cy="514116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Уровень долговой нагрузки </a:t>
            </a:r>
            <a:r>
              <a:rPr lang="ru-RU" sz="2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Грузиновского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сельского поселения за 1 полугодие 2022г.</a:t>
            </a:r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Под долговой нагрузкой подразумевается финансовый показатель, который отображает уровень обременения муниципального образования разнообразными обязательствами и возможностью выполнить их.</a:t>
            </a:r>
            <a:endParaRPr lang="ru-RU" i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В </a:t>
            </a:r>
            <a:r>
              <a:rPr lang="ru-RU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Грузиновском</a:t>
            </a: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сельском поселении долговых обязательств нет.</a:t>
            </a:r>
            <a:endParaRPr lang="ru-RU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Большое спасибо за внимание!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00200"/>
            <a:ext cx="8136903" cy="493364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Что </a:t>
            </a:r>
            <a:r>
              <a:rPr lang="ru-RU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такое</a:t>
            </a:r>
            <a:r>
              <a:rPr lang="ru-RU" i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бюджет для граждан?</a:t>
            </a:r>
            <a:endParaRPr lang="ru-RU" i="1" spc="1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i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Все финансовые органы составляют на регулярной основе аналитический материал «Бюджет для граждан, который содержит основные положения решений о местных бюджетах и отчета об их исполнении в доступной форме».</a:t>
            </a:r>
            <a:endParaRPr lang="ru-RU" sz="2400" i="1" spc="1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i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  <a:endParaRPr lang="ru-RU" sz="2400" i="1" spc="1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i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Граждане – как налогоплательщики и потребители государственных  и муниципальных услуг должны быть уверены в том, что передаваемые ими в распоряжение государства средств используются прозрачно и эффективно, приносят конкретные результаты, как для общества в целом, так и для каждой семьи, каждого человека.</a:t>
            </a:r>
            <a:endParaRPr lang="ru-RU" sz="2400" i="1" spc="1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Доходы </a:t>
            </a:r>
            <a:r>
              <a:rPr lang="ru-RU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бюджета </a:t>
            </a:r>
            <a:r>
              <a:rPr lang="ru-RU" sz="28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Грузиновского</a:t>
            </a:r>
            <a:r>
              <a:rPr lang="ru-RU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сельского поселения  Морозовского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района за 1 полугодие 2022 года составили </a:t>
            </a:r>
            <a:b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5626,9 тыс. рублей.</a:t>
            </a:r>
            <a:endParaRPr lang="ru-RU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8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0" i="1" dirty="0" smtClean="0"/>
                        <a:t>  - НДФЛ – 76,4</a:t>
                      </a:r>
                      <a:endParaRPr lang="ru-RU" b="0" i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ЕСХН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 – 367,5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Налог на имущество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 физ. лиц – 14,9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Земельный налог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 – 288,0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Прочие доходы – 5,5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Аренда имущества и ЗУ – 49,1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Доходы от продажи ЗУ - 53,0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</a:t>
                      </a:r>
                      <a:r>
                        <a:rPr lang="ru-RU" sz="1800" i="1" dirty="0" smtClean="0">
                          <a:solidFill>
                            <a:schemeClr val="bg1"/>
                          </a:solidFill>
                          <a:sym typeface="+mn-ea"/>
                        </a:rPr>
                        <a:t>Дотации – 4728,0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</a:t>
                      </a:r>
                      <a:r>
                        <a:rPr lang="ru-RU" sz="1800" i="1" dirty="0" smtClean="0">
                          <a:solidFill>
                            <a:schemeClr val="bg1"/>
                          </a:solidFill>
                          <a:sym typeface="+mn-ea"/>
                        </a:rPr>
                        <a:t>Субвенции – 44,5</a:t>
                      </a:r>
                      <a:endParaRPr lang="ru-RU" sz="1800" b="0" i="1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Безвозмездные поступления, предоставленные </a:t>
            </a:r>
            <a:r>
              <a:rPr lang="ru-RU" sz="2800" spc="1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Грузиновскому</a:t>
            </a:r>
            <a:r>
              <a:rPr lang="ru-RU" sz="2800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сельскому поселению </a:t>
            </a:r>
            <a:br>
              <a:rPr lang="ru-RU" sz="2800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800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за 1 полугодие 2022г</a:t>
            </a:r>
            <a:endParaRPr lang="ru-RU" sz="2800" spc="1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Расходы бюджета </a:t>
            </a:r>
            <a:r>
              <a:rPr lang="ru-RU" sz="2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Грузиновского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сельского поселения  Морозовского района за 1 полугодие 2022 г. составили – 4211,6 тыс. рублей</a:t>
            </a:r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16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984"/>
                <a:gridCol w="2458616"/>
              </a:tblGrid>
              <a:tr h="74868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2101,6</a:t>
                      </a:r>
                      <a:endParaRPr lang="ru-RU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 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5329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351,8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7048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кинематография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1589,1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3169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Расходы на жилищно-коммунальное хозяйство в 1 полугодии 2022 года составляют 351,8 тыс. рублей.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60849"/>
            <a:ext cx="8712968" cy="47726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Расходы на уличное освещение в 1 полугодии 2022 года составляют 140,2 тыс. рублей.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67680"/>
            <a:ext cx="7848872" cy="468565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Расходы на благоустройство территории поселения  в 1 полугодии составляют 211,6 тыс. рублей.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44824"/>
            <a:ext cx="7920880" cy="485313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2209</Words>
  <Application>WPS Presentation</Application>
  <PresentationFormat>Экран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Тема Office</vt:lpstr>
      <vt:lpstr>Исполнение бюджета для граждан Грузиновского сельского поселения за 1 полугодие 2022г.</vt:lpstr>
      <vt:lpstr>Что такое бюджет для граждан?</vt:lpstr>
      <vt:lpstr>PowerPoint 演示文稿</vt:lpstr>
      <vt:lpstr>Доходы бюджета Грузиновского сельского поселения  Морозовского района за 1 полугодие 2022 года составили   5626,9 тыс. рублей.</vt:lpstr>
      <vt:lpstr>Безвозмездные поступления, предоставленные Грузиновскому сельскому поселению  за 1 полугодие 2022г</vt:lpstr>
      <vt:lpstr>Расходы бюджета Грузиновского сельского поселения  Морозовского района за 1 полугодие 2022 г. составили – 4211,6 тыс. рублей</vt:lpstr>
      <vt:lpstr>Расходы на жилищно-коммунальное хозяйство в 1 полугодии 2022 года составляют 351,8 тыс. рублей.</vt:lpstr>
      <vt:lpstr>Расходы на уличное освещение в 1 полугодии 2022 года составляют 140,2 тыс. рублей.</vt:lpstr>
      <vt:lpstr>Расходы на благоустройство территории поселения  в 1 полугодии составляют 211,6 тыс. рублей.</vt:lpstr>
      <vt:lpstr>Расходы на развитие культуры в 1 полугодии  2022 года составляют 1589,1 тыс. рублей</vt:lpstr>
      <vt:lpstr>Уровень долговой нагрузки Грузиновского сельского поселения за 1 полугодие 2022г.</vt:lpstr>
      <vt:lpstr>Большое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Грузиновского сельского поселения.</dc:title>
  <dc:creator>User</dc:creator>
  <cp:lastModifiedBy>Пользователь</cp:lastModifiedBy>
  <cp:revision>70</cp:revision>
  <dcterms:created xsi:type="dcterms:W3CDTF">2018-04-11T07:26:00Z</dcterms:created>
  <dcterms:modified xsi:type="dcterms:W3CDTF">2022-09-09T12:22:51Z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C21006AA63B644C69107C42D4E6FFE08</vt:lpwstr>
  </property>
  <property fmtid="{D5CDD505-2E9C-101B-9397-08002B2CF9AE}" pid="3" name="KSOProductBuildVer">
    <vt:lpwstr>1049-11.2.0.11306</vt:lpwstr>
  </property>
</Properties>
</file>