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6"/>
  </p:notesMasterIdLst>
  <p:sldIdLst>
    <p:sldId id="256" r:id="rId2"/>
    <p:sldId id="289" r:id="rId3"/>
    <p:sldId id="304" r:id="rId4"/>
    <p:sldId id="305" r:id="rId5"/>
    <p:sldId id="293" r:id="rId6"/>
    <p:sldId id="295" r:id="rId7"/>
    <p:sldId id="296" r:id="rId8"/>
    <p:sldId id="297" r:id="rId9"/>
    <p:sldId id="298" r:id="rId10"/>
    <p:sldId id="306" r:id="rId11"/>
    <p:sldId id="301" r:id="rId12"/>
    <p:sldId id="302" r:id="rId13"/>
    <p:sldId id="30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1899" autoAdjust="0"/>
  </p:normalViewPr>
  <p:slideViewPr>
    <p:cSldViewPr>
      <p:cViewPr>
        <p:scale>
          <a:sx n="70" d="100"/>
          <a:sy n="70" d="100"/>
        </p:scale>
        <p:origin x="-1158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8E4B7B-3190-492B-BA7B-9B52CE7D79BE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B179D74B-D7BA-4ED1-A72F-D0DA76E8417A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>
            <a:spcAft>
              <a:spcPts val="0"/>
            </a:spcAft>
          </a:pPr>
          <a:r>
            <a:rPr lang="ru-RU" sz="1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6936,7 тыс. рублей</a:t>
          </a:r>
          <a:endParaRPr lang="ru-RU" sz="14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2593081F-B3F6-458C-9839-9366C7AB704F}" type="par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467CE14-FCF4-4A26-A9B5-33DBF19BA512}" type="sibTrans" cxnId="{FB20F822-177B-4BA5-8D63-A940CF701DD6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65A3735-5D80-4FA3-B867-379611BFBD3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654,8 тыс. рублей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9,4 %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607EE9E9-D002-42FE-B74D-D945412804DF}" type="parTrans" cxnId="{3CCC519B-3654-49C7-866D-91000212BC6A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CB75F3-3FAE-4B6F-BF71-2569BC52F44B}" type="sibTrans" cxnId="{3CCC519B-3654-49C7-866D-91000212BC6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A305073-4AE3-4F5A-9103-E20EE30AA62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1,0%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5828F25-D9DC-474E-BDB7-D0C96BB09D53}" type="parTrans" cxnId="{1AB39086-C25E-4ABE-878B-C30FE6484202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62FCB-D719-489F-AD23-B2692E2F13DF}" type="sibTrans" cxnId="{1AB39086-C25E-4ABE-878B-C30FE6484202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A1BDBE-B799-45DE-8DF1-D0A56A293435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169,4 </a:t>
          </a:r>
          <a:r>
            <a:rPr lang="ru-RU" sz="14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2,4%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7FE7A46F-F120-46C2-8441-BB1D9BA17B40}" type="parTrans" cxnId="{D015EBAF-0B0F-4D0A-8F07-38D39946D720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58B0F7-9D28-4C8F-9C22-734A2FEDCC8D}" type="sibTrans" cxnId="{D015EBAF-0B0F-4D0A-8F07-38D39946D720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3913F27-E24C-40CD-AFE9-DDAE93138E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3781,1 тыс. рублей  54,5%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F986B101-2D04-4E3D-8735-12066002DCA2}" type="parTrans" cxnId="{67B53CC9-EAD6-4807-A826-60948956F288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8E9DCB-886A-4917-B75A-D6CABEF1A2D5}" type="sibTrans" cxnId="{67B53CC9-EAD6-4807-A826-60948956F288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52F7232-50DC-44E8-9F5D-8FEEAEB86E3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47,7 тыс. рублей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0,7%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A2E5F42E-C718-432A-8A41-71BF82BBE18E}" type="parTrans" cxnId="{452DE7E2-BFBD-4189-B0C1-D4F58042CF44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ADD2D1-68BE-4C39-A17E-3E7AC1D147F0}" type="sibTrans" cxnId="{452DE7E2-BFBD-4189-B0C1-D4F58042CF44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3B366E1-35BE-4501-9211-79E56F24F0B1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>
            <a:spcAft>
              <a:spcPts val="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2198,8тыс. рублей</a:t>
          </a:r>
        </a:p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31,4%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199C120-FE21-41AC-9A33-F6885A63D66E}" type="parTrans" cxnId="{1B2D08A9-FD2B-4C26-B84F-A6C6038E479D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B4F022C-2B6F-4D5A-8949-0266BBDB6FAD}" type="sibTrans" cxnId="{1B2D08A9-FD2B-4C26-B84F-A6C6038E479D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6AAF225-5D0C-4A0D-BEB7-105BB5E777DF}">
      <dgm:prSet/>
      <dgm:spPr/>
      <dgm:t>
        <a:bodyPr/>
        <a:lstStyle/>
        <a:p>
          <a:endParaRPr lang="ru-RU" sz="1400"/>
        </a:p>
      </dgm:t>
    </dgm:pt>
    <dgm:pt modelId="{26DC4018-436F-46AB-8945-1FE7E07EAD0E}" type="parTrans" cxnId="{FE0BCF8E-D340-454A-9D1E-33E5D03F5E12}">
      <dgm:prSet/>
      <dgm:spPr/>
      <dgm:t>
        <a:bodyPr/>
        <a:lstStyle/>
        <a:p>
          <a:endParaRPr lang="ru-RU"/>
        </a:p>
      </dgm:t>
    </dgm:pt>
    <dgm:pt modelId="{E0152153-8D94-4B8E-83BA-7CFDB2DE7512}" type="sibTrans" cxnId="{FE0BCF8E-D340-454A-9D1E-33E5D03F5E12}">
      <dgm:prSet/>
      <dgm:spPr/>
      <dgm:t>
        <a:bodyPr/>
        <a:lstStyle/>
        <a:p>
          <a:endParaRPr lang="ru-RU"/>
        </a:p>
      </dgm:t>
    </dgm:pt>
    <dgm:pt modelId="{2C5A668E-7D5C-4ABF-8FFC-18A5A96A1DA9}">
      <dgm:prSet/>
      <dgm:spPr/>
      <dgm:t>
        <a:bodyPr/>
        <a:lstStyle/>
        <a:p>
          <a:endParaRPr lang="ru-RU" sz="1400"/>
        </a:p>
      </dgm:t>
    </dgm:pt>
    <dgm:pt modelId="{90B2D13E-1E7D-4C52-B871-EA356C089E73}" type="parTrans" cxnId="{15A2BEBA-BFD5-4334-8A52-9A9D47155D92}">
      <dgm:prSet/>
      <dgm:spPr/>
      <dgm:t>
        <a:bodyPr/>
        <a:lstStyle/>
        <a:p>
          <a:endParaRPr lang="ru-RU"/>
        </a:p>
      </dgm:t>
    </dgm:pt>
    <dgm:pt modelId="{CB361F55-463C-460A-ABD2-F8D352C625BB}" type="sibTrans" cxnId="{15A2BEBA-BFD5-4334-8A52-9A9D47155D92}">
      <dgm:prSet/>
      <dgm:spPr/>
      <dgm:t>
        <a:bodyPr/>
        <a:lstStyle/>
        <a:p>
          <a:endParaRPr lang="ru-RU"/>
        </a:p>
      </dgm:t>
    </dgm:pt>
    <dgm:pt modelId="{BEB47B71-2B2B-471B-8254-6425DC3467DC}">
      <dgm:prSet/>
      <dgm:spPr/>
      <dgm:t>
        <a:bodyPr/>
        <a:lstStyle/>
        <a:p>
          <a:endParaRPr lang="ru-RU" sz="1400"/>
        </a:p>
      </dgm:t>
    </dgm:pt>
    <dgm:pt modelId="{A40E38AA-33C7-4DB5-8CB8-FD872031BB8E}" type="parTrans" cxnId="{0056C6F0-81D1-47C9-84A7-691B8A3373C5}">
      <dgm:prSet/>
      <dgm:spPr/>
      <dgm:t>
        <a:bodyPr/>
        <a:lstStyle/>
        <a:p>
          <a:endParaRPr lang="ru-RU"/>
        </a:p>
      </dgm:t>
    </dgm:pt>
    <dgm:pt modelId="{D6935280-0094-491F-B9B5-09793877922D}" type="sibTrans" cxnId="{0056C6F0-81D1-47C9-84A7-691B8A3373C5}">
      <dgm:prSet/>
      <dgm:spPr/>
      <dgm:t>
        <a:bodyPr/>
        <a:lstStyle/>
        <a:p>
          <a:endParaRPr lang="ru-RU"/>
        </a:p>
      </dgm:t>
    </dgm:pt>
    <dgm:pt modelId="{12DE6670-7AE1-4322-9259-28A3BD2796B6}">
      <dgm:prSet/>
      <dgm:spPr/>
      <dgm:t>
        <a:bodyPr/>
        <a:lstStyle/>
        <a:p>
          <a:endParaRPr lang="ru-RU" sz="1400"/>
        </a:p>
      </dgm:t>
    </dgm:pt>
    <dgm:pt modelId="{DF948D65-6815-4523-B8A9-C249219E992E}" type="parTrans" cxnId="{74181810-410D-4DD9-BA65-624BC33E792F}">
      <dgm:prSet/>
      <dgm:spPr/>
      <dgm:t>
        <a:bodyPr/>
        <a:lstStyle/>
        <a:p>
          <a:endParaRPr lang="ru-RU"/>
        </a:p>
      </dgm:t>
    </dgm:pt>
    <dgm:pt modelId="{344CD693-323B-42FB-880B-B9B8A805CF9F}" type="sibTrans" cxnId="{74181810-410D-4DD9-BA65-624BC33E792F}">
      <dgm:prSet/>
      <dgm:spPr/>
      <dgm:t>
        <a:bodyPr/>
        <a:lstStyle/>
        <a:p>
          <a:endParaRPr lang="ru-RU"/>
        </a:p>
      </dgm:t>
    </dgm:pt>
    <dgm:pt modelId="{B84009C1-1397-4DD5-89E8-97AF7D6E1DC0}">
      <dgm:prSet/>
      <dgm:spPr/>
      <dgm:t>
        <a:bodyPr/>
        <a:lstStyle/>
        <a:p>
          <a:endParaRPr lang="ru-RU" sz="1400"/>
        </a:p>
      </dgm:t>
    </dgm:pt>
    <dgm:pt modelId="{A25F939E-937A-4E54-8470-45BEA4B44D22}" type="parTrans" cxnId="{CC52372C-3F24-4976-B368-F722462C358C}">
      <dgm:prSet/>
      <dgm:spPr/>
      <dgm:t>
        <a:bodyPr/>
        <a:lstStyle/>
        <a:p>
          <a:endParaRPr lang="ru-RU"/>
        </a:p>
      </dgm:t>
    </dgm:pt>
    <dgm:pt modelId="{9D171216-9D62-46A2-88BD-E280D347225E}" type="sibTrans" cxnId="{CC52372C-3F24-4976-B368-F722462C358C}">
      <dgm:prSet/>
      <dgm:spPr/>
      <dgm:t>
        <a:bodyPr/>
        <a:lstStyle/>
        <a:p>
          <a:endParaRPr lang="ru-RU"/>
        </a:p>
      </dgm:t>
    </dgm:pt>
    <dgm:pt modelId="{5A1914C5-A470-4C7F-BD45-3BF4A505E61B}">
      <dgm:prSet/>
      <dgm:spPr/>
      <dgm:t>
        <a:bodyPr/>
        <a:lstStyle/>
        <a:p>
          <a:pPr rtl="0"/>
          <a:endParaRPr lang="ru-RU" sz="1400" b="0" i="0" u="none" baseline="0"/>
        </a:p>
      </dgm:t>
    </dgm:pt>
    <dgm:pt modelId="{71F6EE6C-D40F-43B8-9966-BC7473CFE9A1}" type="parTrans" cxnId="{A8874F13-6538-48E1-A11B-C8286704D7D5}">
      <dgm:prSet/>
      <dgm:spPr/>
      <dgm:t>
        <a:bodyPr/>
        <a:lstStyle/>
        <a:p>
          <a:endParaRPr lang="ru-RU"/>
        </a:p>
      </dgm:t>
    </dgm:pt>
    <dgm:pt modelId="{FA038D41-E7F2-46FE-BE06-27D296653FF9}" type="sibTrans" cxnId="{A8874F13-6538-48E1-A11B-C8286704D7D5}">
      <dgm:prSet/>
      <dgm:spPr/>
      <dgm:t>
        <a:bodyPr/>
        <a:lstStyle/>
        <a:p>
          <a:endParaRPr lang="ru-RU"/>
        </a:p>
      </dgm:t>
    </dgm:pt>
    <dgm:pt modelId="{DAB78C95-2ABE-43A1-8C52-982D711CBBD3}">
      <dgm:prSet/>
      <dgm:spPr/>
      <dgm:t>
        <a:bodyPr/>
        <a:lstStyle/>
        <a:p>
          <a:endParaRPr lang="ru-RU" sz="1400"/>
        </a:p>
      </dgm:t>
    </dgm:pt>
    <dgm:pt modelId="{68E9A88C-222F-4CBE-8233-E72B4E8D0964}" type="parTrans" cxnId="{B6EBD744-2FC9-4DB6-AADB-A0DC8052B6D6}">
      <dgm:prSet/>
      <dgm:spPr/>
      <dgm:t>
        <a:bodyPr/>
        <a:lstStyle/>
        <a:p>
          <a:endParaRPr lang="ru-RU"/>
        </a:p>
      </dgm:t>
    </dgm:pt>
    <dgm:pt modelId="{6F327190-DB13-42A5-981B-3AAC049E85D9}" type="sibTrans" cxnId="{B6EBD744-2FC9-4DB6-AADB-A0DC8052B6D6}">
      <dgm:prSet/>
      <dgm:spPr/>
      <dgm:t>
        <a:bodyPr/>
        <a:lstStyle/>
        <a:p>
          <a:endParaRPr lang="ru-RU"/>
        </a:p>
      </dgm:t>
    </dgm:pt>
    <dgm:pt modelId="{F62287E6-B8D7-4BF8-B2CD-9BB47DA6CC3F}">
      <dgm:prSet/>
      <dgm:spPr/>
      <dgm:t>
        <a:bodyPr/>
        <a:lstStyle/>
        <a:p>
          <a:endParaRPr lang="ru-RU" sz="1400"/>
        </a:p>
      </dgm:t>
    </dgm:pt>
    <dgm:pt modelId="{784B67E4-7427-485C-964B-FC04C79BA646}" type="parTrans" cxnId="{772AAF1E-BAD1-4AC7-A11E-46EFCFCC3F45}">
      <dgm:prSet/>
      <dgm:spPr/>
      <dgm:t>
        <a:bodyPr/>
        <a:lstStyle/>
        <a:p>
          <a:endParaRPr lang="ru-RU"/>
        </a:p>
      </dgm:t>
    </dgm:pt>
    <dgm:pt modelId="{DEDA7E1E-93E9-4BE0-8563-B2A55B7186D9}" type="sibTrans" cxnId="{772AAF1E-BAD1-4AC7-A11E-46EFCFCC3F45}">
      <dgm:prSet/>
      <dgm:spPr/>
      <dgm:t>
        <a:bodyPr/>
        <a:lstStyle/>
        <a:p>
          <a:endParaRPr lang="ru-RU"/>
        </a:p>
      </dgm:t>
    </dgm:pt>
    <dgm:pt modelId="{3FAF614F-E111-4CCB-86C3-AD6B6950CF5A}">
      <dgm:prSet/>
      <dgm:spPr/>
      <dgm:t>
        <a:bodyPr/>
        <a:lstStyle/>
        <a:p>
          <a:endParaRPr lang="ru-RU" sz="1400"/>
        </a:p>
      </dgm:t>
    </dgm:pt>
    <dgm:pt modelId="{62F22F46-97B3-4776-9088-8B2D67E1DD78}" type="parTrans" cxnId="{62680DEC-9C34-439E-B5E6-62FFB572AD0F}">
      <dgm:prSet/>
      <dgm:spPr/>
      <dgm:t>
        <a:bodyPr/>
        <a:lstStyle/>
        <a:p>
          <a:endParaRPr lang="ru-RU"/>
        </a:p>
      </dgm:t>
    </dgm:pt>
    <dgm:pt modelId="{EF0EA7DB-F32A-4220-89A0-6BB29D5CB53B}" type="sibTrans" cxnId="{62680DEC-9C34-439E-B5E6-62FFB572AD0F}">
      <dgm:prSet/>
      <dgm:spPr/>
      <dgm:t>
        <a:bodyPr/>
        <a:lstStyle/>
        <a:p>
          <a:endParaRPr lang="ru-RU"/>
        </a:p>
      </dgm:t>
    </dgm:pt>
    <dgm:pt modelId="{BFF29C8B-E435-4586-9B3B-5CD319718742}">
      <dgm:prSet/>
      <dgm:spPr/>
      <dgm:t>
        <a:bodyPr/>
        <a:lstStyle/>
        <a:p>
          <a:endParaRPr lang="ru-RU" sz="1400"/>
        </a:p>
      </dgm:t>
    </dgm:pt>
    <dgm:pt modelId="{419C7814-EE9B-426A-A5E9-042BFEFACDAA}" type="parTrans" cxnId="{79ED8E35-A2BE-4B2E-9069-4F2BA267B33D}">
      <dgm:prSet/>
      <dgm:spPr/>
      <dgm:t>
        <a:bodyPr/>
        <a:lstStyle/>
        <a:p>
          <a:endParaRPr lang="ru-RU"/>
        </a:p>
      </dgm:t>
    </dgm:pt>
    <dgm:pt modelId="{C7795094-6DB5-4D91-9F9E-0C5AD0001A30}" type="sibTrans" cxnId="{79ED8E35-A2BE-4B2E-9069-4F2BA267B33D}">
      <dgm:prSet/>
      <dgm:spPr/>
      <dgm:t>
        <a:bodyPr/>
        <a:lstStyle/>
        <a:p>
          <a:endParaRPr lang="ru-RU"/>
        </a:p>
      </dgm:t>
    </dgm:pt>
    <dgm:pt modelId="{28FD6451-45F9-4296-BBCE-E3E90B8102E0}">
      <dgm:prSet/>
      <dgm:spPr/>
      <dgm:t>
        <a:bodyPr/>
        <a:lstStyle/>
        <a:p>
          <a:endParaRPr lang="ru-RU" sz="1400"/>
        </a:p>
      </dgm:t>
    </dgm:pt>
    <dgm:pt modelId="{2F72FD44-569C-476B-8044-6892A8D39D54}" type="parTrans" cxnId="{199ADF5D-5788-40B1-AA66-A9206F28E623}">
      <dgm:prSet/>
      <dgm:spPr/>
      <dgm:t>
        <a:bodyPr/>
        <a:lstStyle/>
        <a:p>
          <a:endParaRPr lang="ru-RU"/>
        </a:p>
      </dgm:t>
    </dgm:pt>
    <dgm:pt modelId="{54EBC7FE-99CE-43D4-B909-844D90D79D25}" type="sibTrans" cxnId="{199ADF5D-5788-40B1-AA66-A9206F28E623}">
      <dgm:prSet/>
      <dgm:spPr/>
      <dgm:t>
        <a:bodyPr/>
        <a:lstStyle/>
        <a:p>
          <a:endParaRPr lang="ru-RU"/>
        </a:p>
      </dgm:t>
    </dgm:pt>
    <dgm:pt modelId="{54969B65-E0AB-4F14-8FAC-AC3A53C308A4}">
      <dgm:prSet/>
      <dgm:spPr/>
      <dgm:t>
        <a:bodyPr/>
        <a:lstStyle/>
        <a:p>
          <a:endParaRPr lang="ru-RU" sz="1400"/>
        </a:p>
      </dgm:t>
    </dgm:pt>
    <dgm:pt modelId="{1A8C79CC-737D-47B3-9125-BF9E52A9ED44}" type="parTrans" cxnId="{D7C32E66-81EA-4D82-A505-FE7E733AE619}">
      <dgm:prSet/>
      <dgm:spPr/>
      <dgm:t>
        <a:bodyPr/>
        <a:lstStyle/>
        <a:p>
          <a:endParaRPr lang="ru-RU"/>
        </a:p>
      </dgm:t>
    </dgm:pt>
    <dgm:pt modelId="{A4E8447A-2906-4868-9FB8-53A78A892423}" type="sibTrans" cxnId="{D7C32E66-81EA-4D82-A505-FE7E733AE619}">
      <dgm:prSet/>
      <dgm:spPr/>
      <dgm:t>
        <a:bodyPr/>
        <a:lstStyle/>
        <a:p>
          <a:endParaRPr lang="ru-RU"/>
        </a:p>
      </dgm:t>
    </dgm:pt>
    <dgm:pt modelId="{4DEE234A-F768-4B72-9D96-AB0E984D0FB0}">
      <dgm:prSet/>
      <dgm:spPr/>
      <dgm:t>
        <a:bodyPr/>
        <a:lstStyle/>
        <a:p>
          <a:endParaRPr lang="ru-RU" sz="1400"/>
        </a:p>
      </dgm:t>
    </dgm:pt>
    <dgm:pt modelId="{1493922C-B4E1-4ADB-B1BD-D593609F293B}" type="parTrans" cxnId="{6AF933AA-2057-4700-99BF-1DC996F2DA47}">
      <dgm:prSet/>
      <dgm:spPr/>
      <dgm:t>
        <a:bodyPr/>
        <a:lstStyle/>
        <a:p>
          <a:endParaRPr lang="ru-RU"/>
        </a:p>
      </dgm:t>
    </dgm:pt>
    <dgm:pt modelId="{C886C9CC-4E17-49C8-965F-8B6531D0AE20}" type="sibTrans" cxnId="{6AF933AA-2057-4700-99BF-1DC996F2DA47}">
      <dgm:prSet/>
      <dgm:spPr/>
      <dgm:t>
        <a:bodyPr/>
        <a:lstStyle/>
        <a:p>
          <a:endParaRPr lang="ru-RU"/>
        </a:p>
      </dgm:t>
    </dgm:pt>
    <dgm:pt modelId="{6ECB981E-F085-4D98-9472-2BE577BE507B}">
      <dgm:prSet/>
      <dgm:spPr/>
      <dgm:t>
        <a:bodyPr/>
        <a:lstStyle/>
        <a:p>
          <a:endParaRPr lang="ru-RU" sz="1400"/>
        </a:p>
      </dgm:t>
    </dgm:pt>
    <dgm:pt modelId="{EC7F1BEB-B370-461E-8CB4-1ECA98D18C84}" type="parTrans" cxnId="{6E64CDD4-DD55-4879-97F3-53C289B68D18}">
      <dgm:prSet/>
      <dgm:spPr/>
      <dgm:t>
        <a:bodyPr/>
        <a:lstStyle/>
        <a:p>
          <a:endParaRPr lang="ru-RU"/>
        </a:p>
      </dgm:t>
    </dgm:pt>
    <dgm:pt modelId="{D3D34119-1DE8-4F0A-9806-7E2D0E5E3C70}" type="sibTrans" cxnId="{6E64CDD4-DD55-4879-97F3-53C289B68D18}">
      <dgm:prSet/>
      <dgm:spPr/>
      <dgm:t>
        <a:bodyPr/>
        <a:lstStyle/>
        <a:p>
          <a:endParaRPr lang="ru-RU"/>
        </a:p>
      </dgm:t>
    </dgm:pt>
    <dgm:pt modelId="{741C1C53-ADB0-4601-9C21-1AAE68E9BA77}">
      <dgm:prSet/>
      <dgm:spPr/>
      <dgm:t>
        <a:bodyPr/>
        <a:lstStyle/>
        <a:p>
          <a:endParaRPr lang="ru-RU" sz="1400"/>
        </a:p>
      </dgm:t>
    </dgm:pt>
    <dgm:pt modelId="{787F8F0E-AB9C-4B5E-8FD0-E0A17B99B8FC}" type="parTrans" cxnId="{46FABFBB-B13D-4D4A-BA26-7776B7A45EE0}">
      <dgm:prSet/>
      <dgm:spPr/>
      <dgm:t>
        <a:bodyPr/>
        <a:lstStyle/>
        <a:p>
          <a:endParaRPr lang="ru-RU"/>
        </a:p>
      </dgm:t>
    </dgm:pt>
    <dgm:pt modelId="{D3BA8B9C-BFDD-42F1-9379-2D68E54701DB}" type="sibTrans" cxnId="{46FABFBB-B13D-4D4A-BA26-7776B7A45EE0}">
      <dgm:prSet/>
      <dgm:spPr/>
      <dgm:t>
        <a:bodyPr/>
        <a:lstStyle/>
        <a:p>
          <a:endParaRPr lang="ru-RU"/>
        </a:p>
      </dgm:t>
    </dgm:pt>
    <dgm:pt modelId="{2EE46889-1A09-4806-B089-801B04171E60}">
      <dgm:prSet/>
      <dgm:spPr/>
      <dgm:t>
        <a:bodyPr/>
        <a:lstStyle/>
        <a:p>
          <a:endParaRPr lang="ru-RU" sz="1400"/>
        </a:p>
      </dgm:t>
    </dgm:pt>
    <dgm:pt modelId="{A6000D43-5024-43C0-8574-7AEB0E68720C}" type="parTrans" cxnId="{A1F87E69-0B9E-448D-B0F8-A8DE77958EE7}">
      <dgm:prSet/>
      <dgm:spPr/>
      <dgm:t>
        <a:bodyPr/>
        <a:lstStyle/>
        <a:p>
          <a:endParaRPr lang="ru-RU"/>
        </a:p>
      </dgm:t>
    </dgm:pt>
    <dgm:pt modelId="{67DDBE8F-98D4-49F8-8FAB-FF2F0E4F950D}" type="sibTrans" cxnId="{A1F87E69-0B9E-448D-B0F8-A8DE77958EE7}">
      <dgm:prSet/>
      <dgm:spPr/>
      <dgm:t>
        <a:bodyPr/>
        <a:lstStyle/>
        <a:p>
          <a:endParaRPr lang="ru-RU"/>
        </a:p>
      </dgm:t>
    </dgm:pt>
    <dgm:pt modelId="{948D7AA2-6A07-4029-958A-456C6A888F0B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C000"/>
        </a:solidFill>
      </dgm:spPr>
      <dgm:t>
        <a:bodyPr/>
        <a:lstStyle/>
        <a:p>
          <a:pPr>
            <a:spcAft>
              <a:spcPct val="35000"/>
            </a:spcAft>
          </a:pPr>
          <a:r>
            <a:rPr lang="ru-RU" sz="1400" dirty="0" smtClean="0">
              <a:effectLst/>
              <a:latin typeface="Times New Roman" pitchFamily="18" charset="0"/>
              <a:cs typeface="Times New Roman" pitchFamily="18" charset="0"/>
            </a:rPr>
            <a:t>Физкультура и спорт  15,0 тыс. рублей    0,2%</a:t>
          </a:r>
          <a:endParaRPr lang="ru-RU" sz="140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5E26D90B-22ED-4AB4-8D07-24D8137BEB98}" type="sibTrans" cxnId="{EE5ED6C8-3C2A-4568-8D0F-8E9F80CDB84E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0BDB31-7899-47A8-8A8D-2651EE81DB1C}" type="parTrans" cxnId="{EE5ED6C8-3C2A-4568-8D0F-8E9F80CDB84E}">
      <dgm:prSet custT="1"/>
      <dgm:spPr/>
      <dgm:t>
        <a:bodyPr/>
        <a:lstStyle/>
        <a:p>
          <a:endParaRPr lang="ru-RU" sz="1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C4E895A-5CB6-4776-9D34-BC12EF08CF61}" type="pres">
      <dgm:prSet presAssocID="{1F8E4B7B-3190-492B-BA7B-9B52CE7D79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672531-8C33-499F-A8B8-1F76FA72B8E1}" type="pres">
      <dgm:prSet presAssocID="{B179D74B-D7BA-4ED1-A72F-D0DA76E8417A}" presName="centerShape" presStyleLbl="node0" presStyleIdx="0" presStyleCnt="1" custScaleX="265065" custScaleY="102369" custLinFactNeighborX="655" custLinFactNeighborY="-139"/>
      <dgm:spPr/>
      <dgm:t>
        <a:bodyPr/>
        <a:lstStyle/>
        <a:p>
          <a:endParaRPr lang="ru-RU"/>
        </a:p>
      </dgm:t>
    </dgm:pt>
    <dgm:pt modelId="{2CB797D3-131D-4B40-8D1C-3C0BCCD4E26A}" type="pres">
      <dgm:prSet presAssocID="{607EE9E9-D002-42FE-B74D-D945412804DF}" presName="Name9" presStyleLbl="parChTrans1D2" presStyleIdx="0" presStyleCnt="7"/>
      <dgm:spPr/>
      <dgm:t>
        <a:bodyPr/>
        <a:lstStyle/>
        <a:p>
          <a:endParaRPr lang="ru-RU"/>
        </a:p>
      </dgm:t>
    </dgm:pt>
    <dgm:pt modelId="{9C4E9843-91FB-4B66-AD05-A718EA51A920}" type="pres">
      <dgm:prSet presAssocID="{607EE9E9-D002-42FE-B74D-D945412804DF}" presName="connTx" presStyleLbl="parChTrans1D2" presStyleIdx="0" presStyleCnt="7"/>
      <dgm:spPr/>
      <dgm:t>
        <a:bodyPr/>
        <a:lstStyle/>
        <a:p>
          <a:endParaRPr lang="ru-RU"/>
        </a:p>
      </dgm:t>
    </dgm:pt>
    <dgm:pt modelId="{9F81A141-1B04-4A03-B238-37F7A90993F2}" type="pres">
      <dgm:prSet presAssocID="{065A3735-5D80-4FA3-B867-379611BFBD38}" presName="node" presStyleLbl="node1" presStyleIdx="0" presStyleCnt="7" custScaleX="145447" custScaleY="145447" custRadScaleRad="127669" custRadScaleInc="-230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81971-61A1-4CB0-8EEA-38BD69D84A68}" type="pres">
      <dgm:prSet presAssocID="{15828F25-D9DC-474E-BDB7-D0C96BB09D53}" presName="Name9" presStyleLbl="parChTrans1D2" presStyleIdx="1" presStyleCnt="7"/>
      <dgm:spPr/>
      <dgm:t>
        <a:bodyPr/>
        <a:lstStyle/>
        <a:p>
          <a:endParaRPr lang="ru-RU"/>
        </a:p>
      </dgm:t>
    </dgm:pt>
    <dgm:pt modelId="{40A4609C-9060-46DB-B6FB-91E6E6B2159D}" type="pres">
      <dgm:prSet presAssocID="{15828F25-D9DC-474E-BDB7-D0C96BB09D53}" presName="connTx" presStyleLbl="parChTrans1D2" presStyleIdx="1" presStyleCnt="7"/>
      <dgm:spPr/>
      <dgm:t>
        <a:bodyPr/>
        <a:lstStyle/>
        <a:p>
          <a:endParaRPr lang="ru-RU"/>
        </a:p>
      </dgm:t>
    </dgm:pt>
    <dgm:pt modelId="{B4689F4D-C616-4B5A-AB08-969AFEC6F29C}" type="pres">
      <dgm:prSet presAssocID="{5A305073-4AE3-4F5A-9103-E20EE30AA624}" presName="node" presStyleLbl="node1" presStyleIdx="1" presStyleCnt="7" custScaleX="150284" custScaleY="145446" custRadScaleRad="149118" custRadScaleInc="-608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479B8-58DF-48DD-AC0B-D0C5FC6877CB}" type="pres">
      <dgm:prSet presAssocID="{7FE7A46F-F120-46C2-8441-BB1D9BA17B40}" presName="Name9" presStyleLbl="parChTrans1D2" presStyleIdx="2" presStyleCnt="7"/>
      <dgm:spPr/>
      <dgm:t>
        <a:bodyPr/>
        <a:lstStyle/>
        <a:p>
          <a:endParaRPr lang="ru-RU"/>
        </a:p>
      </dgm:t>
    </dgm:pt>
    <dgm:pt modelId="{6CEA8AA8-969F-4D16-AA37-493DEC7B2497}" type="pres">
      <dgm:prSet presAssocID="{7FE7A46F-F120-46C2-8441-BB1D9BA17B40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6529843-AF44-44C9-93DF-E3B0991FDD04}" type="pres">
      <dgm:prSet presAssocID="{C6A1BDBE-B799-45DE-8DF1-D0A56A293435}" presName="node" presStyleLbl="node1" presStyleIdx="2" presStyleCnt="7" custScaleX="145447" custScaleY="145447" custRadScaleRad="142096" custRadScaleInc="-2003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442AC-CDA8-474B-92EE-3D632F0EC957}" type="pres">
      <dgm:prSet presAssocID="{850BDB31-7899-47A8-8A8D-2651EE81DB1C}" presName="Name9" presStyleLbl="parChTrans1D2" presStyleIdx="3" presStyleCnt="7"/>
      <dgm:spPr/>
      <dgm:t>
        <a:bodyPr/>
        <a:lstStyle/>
        <a:p>
          <a:endParaRPr lang="ru-RU"/>
        </a:p>
      </dgm:t>
    </dgm:pt>
    <dgm:pt modelId="{B6C2774B-CEC3-4885-8925-9AD4E72E39CE}" type="pres">
      <dgm:prSet presAssocID="{850BDB31-7899-47A8-8A8D-2651EE81DB1C}" presName="connTx" presStyleLbl="parChTrans1D2" presStyleIdx="3" presStyleCnt="7"/>
      <dgm:spPr/>
      <dgm:t>
        <a:bodyPr/>
        <a:lstStyle/>
        <a:p>
          <a:endParaRPr lang="ru-RU"/>
        </a:p>
      </dgm:t>
    </dgm:pt>
    <dgm:pt modelId="{D418F6EB-147F-4047-B751-E8166DE58772}" type="pres">
      <dgm:prSet presAssocID="{948D7AA2-6A07-4029-958A-456C6A888F0B}" presName="node" presStyleLbl="node1" presStyleIdx="3" presStyleCnt="7" custScaleX="145981" custScaleY="145462" custRadScaleRad="118072" custRadScaleInc="-223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811FC-7971-4430-8A28-1798A91448B2}" type="pres">
      <dgm:prSet presAssocID="{F986B101-2D04-4E3D-8735-12066002DCA2}" presName="Name9" presStyleLbl="parChTrans1D2" presStyleIdx="4" presStyleCnt="7"/>
      <dgm:spPr/>
      <dgm:t>
        <a:bodyPr/>
        <a:lstStyle/>
        <a:p>
          <a:endParaRPr lang="ru-RU"/>
        </a:p>
      </dgm:t>
    </dgm:pt>
    <dgm:pt modelId="{DF6EDE72-0B1B-4A13-B586-C939D94F44B0}" type="pres">
      <dgm:prSet presAssocID="{F986B101-2D04-4E3D-8735-12066002DCA2}" presName="connTx" presStyleLbl="parChTrans1D2" presStyleIdx="4" presStyleCnt="7"/>
      <dgm:spPr/>
      <dgm:t>
        <a:bodyPr/>
        <a:lstStyle/>
        <a:p>
          <a:endParaRPr lang="ru-RU"/>
        </a:p>
      </dgm:t>
    </dgm:pt>
    <dgm:pt modelId="{B73BB58B-01B7-42F4-9905-9F1B2B2B2E86}" type="pres">
      <dgm:prSet presAssocID="{D3913F27-E24C-40CD-AFE9-DDAE93138E32}" presName="node" presStyleLbl="node1" presStyleIdx="4" presStyleCnt="7" custScaleX="145447" custScaleY="145447" custRadScaleRad="86022" custRadScaleInc="-1859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211171-4868-4B1B-8C84-7AFE7DA92B72}" type="pres">
      <dgm:prSet presAssocID="{A2E5F42E-C718-432A-8A41-71BF82BBE18E}" presName="Name9" presStyleLbl="parChTrans1D2" presStyleIdx="5" presStyleCnt="7"/>
      <dgm:spPr/>
      <dgm:t>
        <a:bodyPr/>
        <a:lstStyle/>
        <a:p>
          <a:endParaRPr lang="ru-RU"/>
        </a:p>
      </dgm:t>
    </dgm:pt>
    <dgm:pt modelId="{5514A104-9BD3-4559-9BDA-E17D63A5FAED}" type="pres">
      <dgm:prSet presAssocID="{A2E5F42E-C718-432A-8A41-71BF82BBE18E}" presName="connTx" presStyleLbl="parChTrans1D2" presStyleIdx="5" presStyleCnt="7"/>
      <dgm:spPr/>
      <dgm:t>
        <a:bodyPr/>
        <a:lstStyle/>
        <a:p>
          <a:endParaRPr lang="ru-RU"/>
        </a:p>
      </dgm:t>
    </dgm:pt>
    <dgm:pt modelId="{9779251D-D94F-458D-8625-FA8430489ABD}" type="pres">
      <dgm:prSet presAssocID="{052F7232-50DC-44E8-9F5D-8FEEAEB86E33}" presName="node" presStyleLbl="node1" presStyleIdx="5" presStyleCnt="7" custScaleX="145447" custScaleY="145447" custRadScaleRad="142513" custRadScaleInc="-1696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04AD7-3C30-42FD-9169-981E636C19E5}" type="pres">
      <dgm:prSet presAssocID="{4199C120-FE21-41AC-9A33-F6885A63D66E}" presName="Name9" presStyleLbl="parChTrans1D2" presStyleIdx="6" presStyleCnt="7"/>
      <dgm:spPr/>
      <dgm:t>
        <a:bodyPr/>
        <a:lstStyle/>
        <a:p>
          <a:endParaRPr lang="ru-RU"/>
        </a:p>
      </dgm:t>
    </dgm:pt>
    <dgm:pt modelId="{ACABAC21-A12D-4CBC-B952-3A73C95768F1}" type="pres">
      <dgm:prSet presAssocID="{4199C120-FE21-41AC-9A33-F6885A63D66E}" presName="connTx" presStyleLbl="parChTrans1D2" presStyleIdx="6" presStyleCnt="7"/>
      <dgm:spPr/>
      <dgm:t>
        <a:bodyPr/>
        <a:lstStyle/>
        <a:p>
          <a:endParaRPr lang="ru-RU"/>
        </a:p>
      </dgm:t>
    </dgm:pt>
    <dgm:pt modelId="{21AB2C71-7445-44F1-88DA-8920B87614F7}" type="pres">
      <dgm:prSet presAssocID="{C3B366E1-35BE-4501-9211-79E56F24F0B1}" presName="node" presStyleLbl="node1" presStyleIdx="6" presStyleCnt="7" custScaleX="145447" custScaleY="122198" custRadScaleRad="92699" custRadScaleInc="1974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ABFBB-B13D-4D4A-BA26-7776B7A45EE0}" srcId="{1F8E4B7B-3190-492B-BA7B-9B52CE7D79BE}" destId="{741C1C53-ADB0-4601-9C21-1AAE68E9BA77}" srcOrd="15" destOrd="0" parTransId="{787F8F0E-AB9C-4B5E-8FD0-E0A17B99B8FC}" sibTransId="{D3BA8B9C-BFDD-42F1-9379-2D68E54701DB}"/>
    <dgm:cxn modelId="{7F65D509-D906-4C7E-9FB5-3D0B39CB4CD7}" type="presOf" srcId="{15828F25-D9DC-474E-BDB7-D0C96BB09D53}" destId="{09F81971-61A1-4CB0-8EEA-38BD69D84A68}" srcOrd="0" destOrd="0" presId="urn:microsoft.com/office/officeart/2005/8/layout/radial1"/>
    <dgm:cxn modelId="{452DE7E2-BFBD-4189-B0C1-D4F58042CF44}" srcId="{B179D74B-D7BA-4ED1-A72F-D0DA76E8417A}" destId="{052F7232-50DC-44E8-9F5D-8FEEAEB86E33}" srcOrd="5" destOrd="0" parTransId="{A2E5F42E-C718-432A-8A41-71BF82BBE18E}" sibTransId="{71ADD2D1-68BE-4C39-A17E-3E7AC1D147F0}"/>
    <dgm:cxn modelId="{3CCC519B-3654-49C7-866D-91000212BC6A}" srcId="{B179D74B-D7BA-4ED1-A72F-D0DA76E8417A}" destId="{065A3735-5D80-4FA3-B867-379611BFBD38}" srcOrd="0" destOrd="0" parTransId="{607EE9E9-D002-42FE-B74D-D945412804DF}" sibTransId="{44CB75F3-3FAE-4B6F-BF71-2569BC52F44B}"/>
    <dgm:cxn modelId="{82CD3151-10DF-43E1-8E55-393D91A536D3}" type="presOf" srcId="{4199C120-FE21-41AC-9A33-F6885A63D66E}" destId="{ACABAC21-A12D-4CBC-B952-3A73C95768F1}" srcOrd="1" destOrd="0" presId="urn:microsoft.com/office/officeart/2005/8/layout/radial1"/>
    <dgm:cxn modelId="{B6EBD744-2FC9-4DB6-AADB-A0DC8052B6D6}" srcId="{1F8E4B7B-3190-492B-BA7B-9B52CE7D79BE}" destId="{DAB78C95-2ABE-43A1-8C52-982D711CBBD3}" srcOrd="7" destOrd="0" parTransId="{68E9A88C-222F-4CBE-8233-E72B4E8D0964}" sibTransId="{6F327190-DB13-42A5-981B-3AAC049E85D9}"/>
    <dgm:cxn modelId="{B66FB733-7548-4194-8D47-8697BF09C22C}" type="presOf" srcId="{4199C120-FE21-41AC-9A33-F6885A63D66E}" destId="{38A04AD7-3C30-42FD-9169-981E636C19E5}" srcOrd="0" destOrd="0" presId="urn:microsoft.com/office/officeart/2005/8/layout/radial1"/>
    <dgm:cxn modelId="{62680DEC-9C34-439E-B5E6-62FFB572AD0F}" srcId="{1F8E4B7B-3190-492B-BA7B-9B52CE7D79BE}" destId="{3FAF614F-E111-4CCB-86C3-AD6B6950CF5A}" srcOrd="9" destOrd="0" parTransId="{62F22F46-97B3-4776-9088-8B2D67E1DD78}" sibTransId="{EF0EA7DB-F32A-4220-89A0-6BB29D5CB53B}"/>
    <dgm:cxn modelId="{A1F87E69-0B9E-448D-B0F8-A8DE77958EE7}" srcId="{1F8E4B7B-3190-492B-BA7B-9B52CE7D79BE}" destId="{2EE46889-1A09-4806-B089-801B04171E60}" srcOrd="16" destOrd="0" parTransId="{A6000D43-5024-43C0-8574-7AEB0E68720C}" sibTransId="{67DDBE8F-98D4-49F8-8FAB-FF2F0E4F950D}"/>
    <dgm:cxn modelId="{79ED8E35-A2BE-4B2E-9069-4F2BA267B33D}" srcId="{1F8E4B7B-3190-492B-BA7B-9B52CE7D79BE}" destId="{BFF29C8B-E435-4586-9B3B-5CD319718742}" srcOrd="10" destOrd="0" parTransId="{419C7814-EE9B-426A-A5E9-042BFEFACDAA}" sibTransId="{C7795094-6DB5-4D91-9F9E-0C5AD0001A30}"/>
    <dgm:cxn modelId="{D7C32E66-81EA-4D82-A505-FE7E733AE619}" srcId="{1F8E4B7B-3190-492B-BA7B-9B52CE7D79BE}" destId="{54969B65-E0AB-4F14-8FAC-AC3A53C308A4}" srcOrd="12" destOrd="0" parTransId="{1A8C79CC-737D-47B3-9125-BF9E52A9ED44}" sibTransId="{A4E8447A-2906-4868-9FB8-53A78A892423}"/>
    <dgm:cxn modelId="{69C21D26-200D-4F07-8DFC-375F80AB5A35}" type="presOf" srcId="{A2E5F42E-C718-432A-8A41-71BF82BBE18E}" destId="{5514A104-9BD3-4559-9BDA-E17D63A5FAED}" srcOrd="1" destOrd="0" presId="urn:microsoft.com/office/officeart/2005/8/layout/radial1"/>
    <dgm:cxn modelId="{3B63E48E-8750-4538-AAD4-FC4888F20A57}" type="presOf" srcId="{1F8E4B7B-3190-492B-BA7B-9B52CE7D79BE}" destId="{FC4E895A-5CB6-4776-9D34-BC12EF08CF61}" srcOrd="0" destOrd="0" presId="urn:microsoft.com/office/officeart/2005/8/layout/radial1"/>
    <dgm:cxn modelId="{6AF933AA-2057-4700-99BF-1DC996F2DA47}" srcId="{1F8E4B7B-3190-492B-BA7B-9B52CE7D79BE}" destId="{4DEE234A-F768-4B72-9D96-AB0E984D0FB0}" srcOrd="13" destOrd="0" parTransId="{1493922C-B4E1-4ADB-B1BD-D593609F293B}" sibTransId="{C886C9CC-4E17-49C8-965F-8B6531D0AE20}"/>
    <dgm:cxn modelId="{46DA0BE8-F673-40C8-A134-E84FC85E64CB}" type="presOf" srcId="{850BDB31-7899-47A8-8A8D-2651EE81DB1C}" destId="{B6C2774B-CEC3-4885-8925-9AD4E72E39CE}" srcOrd="1" destOrd="0" presId="urn:microsoft.com/office/officeart/2005/8/layout/radial1"/>
    <dgm:cxn modelId="{6E64CDD4-DD55-4879-97F3-53C289B68D18}" srcId="{1F8E4B7B-3190-492B-BA7B-9B52CE7D79BE}" destId="{6ECB981E-F085-4D98-9472-2BE577BE507B}" srcOrd="14" destOrd="0" parTransId="{EC7F1BEB-B370-461E-8CB4-1ECA98D18C84}" sibTransId="{D3D34119-1DE8-4F0A-9806-7E2D0E5E3C70}"/>
    <dgm:cxn modelId="{45E384C0-1AE4-49DF-8578-0BF320361397}" type="presOf" srcId="{15828F25-D9DC-474E-BDB7-D0C96BB09D53}" destId="{40A4609C-9060-46DB-B6FB-91E6E6B2159D}" srcOrd="1" destOrd="0" presId="urn:microsoft.com/office/officeart/2005/8/layout/radial1"/>
    <dgm:cxn modelId="{772AAF1E-BAD1-4AC7-A11E-46EFCFCC3F45}" srcId="{1F8E4B7B-3190-492B-BA7B-9B52CE7D79BE}" destId="{F62287E6-B8D7-4BF8-B2CD-9BB47DA6CC3F}" srcOrd="8" destOrd="0" parTransId="{784B67E4-7427-485C-964B-FC04C79BA646}" sibTransId="{DEDA7E1E-93E9-4BE0-8563-B2A55B7186D9}"/>
    <dgm:cxn modelId="{4A5B6785-DDA1-4310-A3C5-423BDC558515}" type="presOf" srcId="{F986B101-2D04-4E3D-8735-12066002DCA2}" destId="{E5D811FC-7971-4430-8A28-1798A91448B2}" srcOrd="0" destOrd="0" presId="urn:microsoft.com/office/officeart/2005/8/layout/radial1"/>
    <dgm:cxn modelId="{7EBE80D3-2686-4266-9E3F-C18B1C9C1D82}" type="presOf" srcId="{948D7AA2-6A07-4029-958A-456C6A888F0B}" destId="{D418F6EB-147F-4047-B751-E8166DE58772}" srcOrd="0" destOrd="0" presId="urn:microsoft.com/office/officeart/2005/8/layout/radial1"/>
    <dgm:cxn modelId="{FE0BCF8E-D340-454A-9D1E-33E5D03F5E12}" srcId="{1F8E4B7B-3190-492B-BA7B-9B52CE7D79BE}" destId="{56AAF225-5D0C-4A0D-BEB7-105BB5E777DF}" srcOrd="1" destOrd="0" parTransId="{26DC4018-436F-46AB-8945-1FE7E07EAD0E}" sibTransId="{E0152153-8D94-4B8E-83BA-7CFDB2DE7512}"/>
    <dgm:cxn modelId="{EE5ED6C8-3C2A-4568-8D0F-8E9F80CDB84E}" srcId="{B179D74B-D7BA-4ED1-A72F-D0DA76E8417A}" destId="{948D7AA2-6A07-4029-958A-456C6A888F0B}" srcOrd="3" destOrd="0" parTransId="{850BDB31-7899-47A8-8A8D-2651EE81DB1C}" sibTransId="{5E26D90B-22ED-4AB4-8D07-24D8137BEB98}"/>
    <dgm:cxn modelId="{FB20F822-177B-4BA5-8D63-A940CF701DD6}" srcId="{1F8E4B7B-3190-492B-BA7B-9B52CE7D79BE}" destId="{B179D74B-D7BA-4ED1-A72F-D0DA76E8417A}" srcOrd="0" destOrd="0" parTransId="{2593081F-B3F6-458C-9839-9366C7AB704F}" sibTransId="{C467CE14-FCF4-4A26-A9B5-33DBF19BA512}"/>
    <dgm:cxn modelId="{1AB39086-C25E-4ABE-878B-C30FE6484202}" srcId="{B179D74B-D7BA-4ED1-A72F-D0DA76E8417A}" destId="{5A305073-4AE3-4F5A-9103-E20EE30AA624}" srcOrd="1" destOrd="0" parTransId="{15828F25-D9DC-474E-BDB7-D0C96BB09D53}" sibTransId="{E9C62FCB-D719-489F-AD23-B2692E2F13DF}"/>
    <dgm:cxn modelId="{5BD57CC7-A30A-4AFD-BEA1-2C21B47AD9F1}" type="presOf" srcId="{D3913F27-E24C-40CD-AFE9-DDAE93138E32}" destId="{B73BB58B-01B7-42F4-9905-9F1B2B2B2E86}" srcOrd="0" destOrd="0" presId="urn:microsoft.com/office/officeart/2005/8/layout/radial1"/>
    <dgm:cxn modelId="{199ADF5D-5788-40B1-AA66-A9206F28E623}" srcId="{1F8E4B7B-3190-492B-BA7B-9B52CE7D79BE}" destId="{28FD6451-45F9-4296-BBCE-E3E90B8102E0}" srcOrd="11" destOrd="0" parTransId="{2F72FD44-569C-476B-8044-6892A8D39D54}" sibTransId="{54EBC7FE-99CE-43D4-B909-844D90D79D25}"/>
    <dgm:cxn modelId="{8D09AD1C-03C1-4A68-8625-C44A00B79205}" type="presOf" srcId="{065A3735-5D80-4FA3-B867-379611BFBD38}" destId="{9F81A141-1B04-4A03-B238-37F7A90993F2}" srcOrd="0" destOrd="0" presId="urn:microsoft.com/office/officeart/2005/8/layout/radial1"/>
    <dgm:cxn modelId="{6A522AAC-6EFC-460F-84DA-A39C2E3540C3}" type="presOf" srcId="{607EE9E9-D002-42FE-B74D-D945412804DF}" destId="{2CB797D3-131D-4B40-8D1C-3C0BCCD4E26A}" srcOrd="0" destOrd="0" presId="urn:microsoft.com/office/officeart/2005/8/layout/radial1"/>
    <dgm:cxn modelId="{23CEE28E-039D-4B99-A27B-82758B3C89BF}" type="presOf" srcId="{A2E5F42E-C718-432A-8A41-71BF82BBE18E}" destId="{BC211171-4868-4B1B-8C84-7AFE7DA92B72}" srcOrd="0" destOrd="0" presId="urn:microsoft.com/office/officeart/2005/8/layout/radial1"/>
    <dgm:cxn modelId="{A90314BE-DB16-4FBF-945F-479D7B31631D}" type="presOf" srcId="{F986B101-2D04-4E3D-8735-12066002DCA2}" destId="{DF6EDE72-0B1B-4A13-B586-C939D94F44B0}" srcOrd="1" destOrd="0" presId="urn:microsoft.com/office/officeart/2005/8/layout/radial1"/>
    <dgm:cxn modelId="{11A3A830-89C3-4808-AC61-8E85488CA6E5}" type="presOf" srcId="{850BDB31-7899-47A8-8A8D-2651EE81DB1C}" destId="{A5A442AC-CDA8-474B-92EE-3D632F0EC957}" srcOrd="0" destOrd="0" presId="urn:microsoft.com/office/officeart/2005/8/layout/radial1"/>
    <dgm:cxn modelId="{D015EBAF-0B0F-4D0A-8F07-38D39946D720}" srcId="{B179D74B-D7BA-4ED1-A72F-D0DA76E8417A}" destId="{C6A1BDBE-B799-45DE-8DF1-D0A56A293435}" srcOrd="2" destOrd="0" parTransId="{7FE7A46F-F120-46C2-8441-BB1D9BA17B40}" sibTransId="{B358B0F7-9D28-4C8F-9C22-734A2FEDCC8D}"/>
    <dgm:cxn modelId="{D8D1C779-7E54-4CB9-A245-C0365224A5FB}" type="presOf" srcId="{052F7232-50DC-44E8-9F5D-8FEEAEB86E33}" destId="{9779251D-D94F-458D-8625-FA8430489ABD}" srcOrd="0" destOrd="0" presId="urn:microsoft.com/office/officeart/2005/8/layout/radial1"/>
    <dgm:cxn modelId="{63747DA2-2B5D-40FA-93AD-B6689CE961A9}" type="presOf" srcId="{607EE9E9-D002-42FE-B74D-D945412804DF}" destId="{9C4E9843-91FB-4B66-AD05-A718EA51A920}" srcOrd="1" destOrd="0" presId="urn:microsoft.com/office/officeart/2005/8/layout/radial1"/>
    <dgm:cxn modelId="{C74358BA-7E63-4FCC-B6B9-50D46A881993}" type="presOf" srcId="{B179D74B-D7BA-4ED1-A72F-D0DA76E8417A}" destId="{22672531-8C33-499F-A8B8-1F76FA72B8E1}" srcOrd="0" destOrd="0" presId="urn:microsoft.com/office/officeart/2005/8/layout/radial1"/>
    <dgm:cxn modelId="{6C83E83A-D321-4E68-BFB5-4FB4DF3157AD}" type="presOf" srcId="{7FE7A46F-F120-46C2-8441-BB1D9BA17B40}" destId="{6CEA8AA8-969F-4D16-AA37-493DEC7B2497}" srcOrd="1" destOrd="0" presId="urn:microsoft.com/office/officeart/2005/8/layout/radial1"/>
    <dgm:cxn modelId="{15A2BEBA-BFD5-4334-8A52-9A9D47155D92}" srcId="{1F8E4B7B-3190-492B-BA7B-9B52CE7D79BE}" destId="{2C5A668E-7D5C-4ABF-8FFC-18A5A96A1DA9}" srcOrd="2" destOrd="0" parTransId="{90B2D13E-1E7D-4C52-B871-EA356C089E73}" sibTransId="{CB361F55-463C-460A-ABD2-F8D352C625BB}"/>
    <dgm:cxn modelId="{1B2D08A9-FD2B-4C26-B84F-A6C6038E479D}" srcId="{B179D74B-D7BA-4ED1-A72F-D0DA76E8417A}" destId="{C3B366E1-35BE-4501-9211-79E56F24F0B1}" srcOrd="6" destOrd="0" parTransId="{4199C120-FE21-41AC-9A33-F6885A63D66E}" sibTransId="{AB4F022C-2B6F-4D5A-8949-0266BBDB6FAD}"/>
    <dgm:cxn modelId="{CC52372C-3F24-4976-B368-F722462C358C}" srcId="{1F8E4B7B-3190-492B-BA7B-9B52CE7D79BE}" destId="{B84009C1-1397-4DD5-89E8-97AF7D6E1DC0}" srcOrd="5" destOrd="0" parTransId="{A25F939E-937A-4E54-8470-45BEA4B44D22}" sibTransId="{9D171216-9D62-46A2-88BD-E280D347225E}"/>
    <dgm:cxn modelId="{67B53CC9-EAD6-4807-A826-60948956F288}" srcId="{B179D74B-D7BA-4ED1-A72F-D0DA76E8417A}" destId="{D3913F27-E24C-40CD-AFE9-DDAE93138E32}" srcOrd="4" destOrd="0" parTransId="{F986B101-2D04-4E3D-8735-12066002DCA2}" sibTransId="{CB8E9DCB-886A-4917-B75A-D6CABEF1A2D5}"/>
    <dgm:cxn modelId="{9FF6B04E-1FDA-4993-8EF8-BBA82FC843CC}" type="presOf" srcId="{5A305073-4AE3-4F5A-9103-E20EE30AA624}" destId="{B4689F4D-C616-4B5A-AB08-969AFEC6F29C}" srcOrd="0" destOrd="0" presId="urn:microsoft.com/office/officeart/2005/8/layout/radial1"/>
    <dgm:cxn modelId="{8AE47085-71AE-4175-8ED3-4993CCE27308}" type="presOf" srcId="{C3B366E1-35BE-4501-9211-79E56F24F0B1}" destId="{21AB2C71-7445-44F1-88DA-8920B87614F7}" srcOrd="0" destOrd="0" presId="urn:microsoft.com/office/officeart/2005/8/layout/radial1"/>
    <dgm:cxn modelId="{0056C6F0-81D1-47C9-84A7-691B8A3373C5}" srcId="{1F8E4B7B-3190-492B-BA7B-9B52CE7D79BE}" destId="{BEB47B71-2B2B-471B-8254-6425DC3467DC}" srcOrd="3" destOrd="0" parTransId="{A40E38AA-33C7-4DB5-8CB8-FD872031BB8E}" sibTransId="{D6935280-0094-491F-B9B5-09793877922D}"/>
    <dgm:cxn modelId="{FAA567FD-F4EA-4150-92AF-9D888BABB7B5}" type="presOf" srcId="{7FE7A46F-F120-46C2-8441-BB1D9BA17B40}" destId="{6CE479B8-58DF-48DD-AC0B-D0C5FC6877CB}" srcOrd="0" destOrd="0" presId="urn:microsoft.com/office/officeart/2005/8/layout/radial1"/>
    <dgm:cxn modelId="{A8874F13-6538-48E1-A11B-C8286704D7D5}" srcId="{1F8E4B7B-3190-492B-BA7B-9B52CE7D79BE}" destId="{5A1914C5-A470-4C7F-BD45-3BF4A505E61B}" srcOrd="6" destOrd="0" parTransId="{71F6EE6C-D40F-43B8-9966-BC7473CFE9A1}" sibTransId="{FA038D41-E7F2-46FE-BE06-27D296653FF9}"/>
    <dgm:cxn modelId="{74181810-410D-4DD9-BA65-624BC33E792F}" srcId="{1F8E4B7B-3190-492B-BA7B-9B52CE7D79BE}" destId="{12DE6670-7AE1-4322-9259-28A3BD2796B6}" srcOrd="4" destOrd="0" parTransId="{DF948D65-6815-4523-B8A9-C249219E992E}" sibTransId="{344CD693-323B-42FB-880B-B9B8A805CF9F}"/>
    <dgm:cxn modelId="{27EF929D-DD9B-4B8B-A2C0-11A10CE4887F}" type="presOf" srcId="{C6A1BDBE-B799-45DE-8DF1-D0A56A293435}" destId="{A6529843-AF44-44C9-93DF-E3B0991FDD04}" srcOrd="0" destOrd="0" presId="urn:microsoft.com/office/officeart/2005/8/layout/radial1"/>
    <dgm:cxn modelId="{71CC0CD8-6E41-449D-9218-D7E2E8C77AFA}" type="presParOf" srcId="{FC4E895A-5CB6-4776-9D34-BC12EF08CF61}" destId="{22672531-8C33-499F-A8B8-1F76FA72B8E1}" srcOrd="0" destOrd="0" presId="urn:microsoft.com/office/officeart/2005/8/layout/radial1"/>
    <dgm:cxn modelId="{ED4BB1C1-B98D-4162-87EB-75095123E682}" type="presParOf" srcId="{FC4E895A-5CB6-4776-9D34-BC12EF08CF61}" destId="{2CB797D3-131D-4B40-8D1C-3C0BCCD4E26A}" srcOrd="1" destOrd="0" presId="urn:microsoft.com/office/officeart/2005/8/layout/radial1"/>
    <dgm:cxn modelId="{02070757-9C51-4F90-BFF4-11D9920722A0}" type="presParOf" srcId="{2CB797D3-131D-4B40-8D1C-3C0BCCD4E26A}" destId="{9C4E9843-91FB-4B66-AD05-A718EA51A920}" srcOrd="0" destOrd="0" presId="urn:microsoft.com/office/officeart/2005/8/layout/radial1"/>
    <dgm:cxn modelId="{EF7F9E84-3FB4-468D-B470-444A9D734AA0}" type="presParOf" srcId="{FC4E895A-5CB6-4776-9D34-BC12EF08CF61}" destId="{9F81A141-1B04-4A03-B238-37F7A90993F2}" srcOrd="2" destOrd="0" presId="urn:microsoft.com/office/officeart/2005/8/layout/radial1"/>
    <dgm:cxn modelId="{8E627F83-381F-46CA-B5E2-DB2C62C29C4F}" type="presParOf" srcId="{FC4E895A-5CB6-4776-9D34-BC12EF08CF61}" destId="{09F81971-61A1-4CB0-8EEA-38BD69D84A68}" srcOrd="3" destOrd="0" presId="urn:microsoft.com/office/officeart/2005/8/layout/radial1"/>
    <dgm:cxn modelId="{41C8309D-AB9C-41AA-82C7-86F94383AD59}" type="presParOf" srcId="{09F81971-61A1-4CB0-8EEA-38BD69D84A68}" destId="{40A4609C-9060-46DB-B6FB-91E6E6B2159D}" srcOrd="0" destOrd="0" presId="urn:microsoft.com/office/officeart/2005/8/layout/radial1"/>
    <dgm:cxn modelId="{8269A3E2-5C9E-42A6-92C9-B0DFE3099CB8}" type="presParOf" srcId="{FC4E895A-5CB6-4776-9D34-BC12EF08CF61}" destId="{B4689F4D-C616-4B5A-AB08-969AFEC6F29C}" srcOrd="4" destOrd="0" presId="urn:microsoft.com/office/officeart/2005/8/layout/radial1"/>
    <dgm:cxn modelId="{342FAD68-2895-4720-A1BA-032BC4934D6F}" type="presParOf" srcId="{FC4E895A-5CB6-4776-9D34-BC12EF08CF61}" destId="{6CE479B8-58DF-48DD-AC0B-D0C5FC6877CB}" srcOrd="5" destOrd="0" presId="urn:microsoft.com/office/officeart/2005/8/layout/radial1"/>
    <dgm:cxn modelId="{D3918132-3402-4224-A10E-FFF6F9AB133C}" type="presParOf" srcId="{6CE479B8-58DF-48DD-AC0B-D0C5FC6877CB}" destId="{6CEA8AA8-969F-4D16-AA37-493DEC7B2497}" srcOrd="0" destOrd="0" presId="urn:microsoft.com/office/officeart/2005/8/layout/radial1"/>
    <dgm:cxn modelId="{91639F97-DBEE-442A-B911-96002ED6D0D7}" type="presParOf" srcId="{FC4E895A-5CB6-4776-9D34-BC12EF08CF61}" destId="{A6529843-AF44-44C9-93DF-E3B0991FDD04}" srcOrd="6" destOrd="0" presId="urn:microsoft.com/office/officeart/2005/8/layout/radial1"/>
    <dgm:cxn modelId="{872EEA37-470F-4CF0-B1D2-EDBF0D5ECA0F}" type="presParOf" srcId="{FC4E895A-5CB6-4776-9D34-BC12EF08CF61}" destId="{A5A442AC-CDA8-474B-92EE-3D632F0EC957}" srcOrd="7" destOrd="0" presId="urn:microsoft.com/office/officeart/2005/8/layout/radial1"/>
    <dgm:cxn modelId="{0D7A4A58-85DE-4744-8252-1AA16A8AD5FB}" type="presParOf" srcId="{A5A442AC-CDA8-474B-92EE-3D632F0EC957}" destId="{B6C2774B-CEC3-4885-8925-9AD4E72E39CE}" srcOrd="0" destOrd="0" presId="urn:microsoft.com/office/officeart/2005/8/layout/radial1"/>
    <dgm:cxn modelId="{69C03A13-78B0-433D-A5DC-701A624AAB71}" type="presParOf" srcId="{FC4E895A-5CB6-4776-9D34-BC12EF08CF61}" destId="{D418F6EB-147F-4047-B751-E8166DE58772}" srcOrd="8" destOrd="0" presId="urn:microsoft.com/office/officeart/2005/8/layout/radial1"/>
    <dgm:cxn modelId="{FB26BC09-5A40-42AB-BD45-45E633CF3FFF}" type="presParOf" srcId="{FC4E895A-5CB6-4776-9D34-BC12EF08CF61}" destId="{E5D811FC-7971-4430-8A28-1798A91448B2}" srcOrd="9" destOrd="0" presId="urn:microsoft.com/office/officeart/2005/8/layout/radial1"/>
    <dgm:cxn modelId="{FC86B5E3-C95C-4556-A23A-DA780C7B4050}" type="presParOf" srcId="{E5D811FC-7971-4430-8A28-1798A91448B2}" destId="{DF6EDE72-0B1B-4A13-B586-C939D94F44B0}" srcOrd="0" destOrd="0" presId="urn:microsoft.com/office/officeart/2005/8/layout/radial1"/>
    <dgm:cxn modelId="{B20A2493-0309-4669-8A57-3CF1D94CD102}" type="presParOf" srcId="{FC4E895A-5CB6-4776-9D34-BC12EF08CF61}" destId="{B73BB58B-01B7-42F4-9905-9F1B2B2B2E86}" srcOrd="10" destOrd="0" presId="urn:microsoft.com/office/officeart/2005/8/layout/radial1"/>
    <dgm:cxn modelId="{AADE3A10-990B-4595-8220-63F085F35129}" type="presParOf" srcId="{FC4E895A-5CB6-4776-9D34-BC12EF08CF61}" destId="{BC211171-4868-4B1B-8C84-7AFE7DA92B72}" srcOrd="11" destOrd="0" presId="urn:microsoft.com/office/officeart/2005/8/layout/radial1"/>
    <dgm:cxn modelId="{B4DBA062-C08F-427C-ACA9-A05EFF38A0B7}" type="presParOf" srcId="{BC211171-4868-4B1B-8C84-7AFE7DA92B72}" destId="{5514A104-9BD3-4559-9BDA-E17D63A5FAED}" srcOrd="0" destOrd="0" presId="urn:microsoft.com/office/officeart/2005/8/layout/radial1"/>
    <dgm:cxn modelId="{7FC87BEE-81EE-4FB5-94C2-50AF44503562}" type="presParOf" srcId="{FC4E895A-5CB6-4776-9D34-BC12EF08CF61}" destId="{9779251D-D94F-458D-8625-FA8430489ABD}" srcOrd="12" destOrd="0" presId="urn:microsoft.com/office/officeart/2005/8/layout/radial1"/>
    <dgm:cxn modelId="{698E30B4-36A9-4AA7-B5F3-F80BDB2ABF6E}" type="presParOf" srcId="{FC4E895A-5CB6-4776-9D34-BC12EF08CF61}" destId="{38A04AD7-3C30-42FD-9169-981E636C19E5}" srcOrd="13" destOrd="0" presId="urn:microsoft.com/office/officeart/2005/8/layout/radial1"/>
    <dgm:cxn modelId="{DF886D84-3AF9-49A8-B957-1F87239A732A}" type="presParOf" srcId="{38A04AD7-3C30-42FD-9169-981E636C19E5}" destId="{ACABAC21-A12D-4CBC-B952-3A73C95768F1}" srcOrd="0" destOrd="0" presId="urn:microsoft.com/office/officeart/2005/8/layout/radial1"/>
    <dgm:cxn modelId="{69220220-4BAA-4540-8EF3-B5C0D66FC933}" type="presParOf" srcId="{FC4E895A-5CB6-4776-9D34-BC12EF08CF61}" destId="{21AB2C71-7445-44F1-88DA-8920B87614F7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D4731-E778-4229-ADC1-3054A5537D2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DBFC0E42-52C3-41AC-9D55-3ACB6CC85CB4}">
      <dgm:prSet phldrT="[Текст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1343,5 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B5EAC6F-797B-4A84-96CA-DCA7CC53AA9E}" type="parTrans" cxnId="{A8583FBA-F4DF-47DF-B1FE-06F909D07976}">
      <dgm:prSet/>
      <dgm:spPr/>
      <dgm:t>
        <a:bodyPr/>
        <a:lstStyle/>
        <a:p>
          <a:endParaRPr lang="ru-RU"/>
        </a:p>
      </dgm:t>
    </dgm:pt>
    <dgm:pt modelId="{8D9DF96D-5F05-4582-AAE8-1B1998DE7A99}" type="sibTrans" cxnId="{A8583FBA-F4DF-47DF-B1FE-06F909D07976}">
      <dgm:prSet/>
      <dgm:spPr/>
      <dgm:t>
        <a:bodyPr/>
        <a:lstStyle/>
        <a:p>
          <a:endParaRPr lang="ru-RU"/>
        </a:p>
      </dgm:t>
    </dgm:pt>
    <dgm:pt modelId="{7D40F476-0546-4DC1-BB6A-4F8DD0F3633C}">
      <dgm:prSet phldrT="[Текст]" custT="1"/>
      <dgm:spPr>
        <a:solidFill>
          <a:schemeClr val="accent5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8023,0 тыс. рублей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AA082BDB-F738-4B52-8418-F48EBC1D9ED3}" type="sibTrans" cxnId="{F1BC3F74-8D18-4752-A66A-F579289E38F3}">
      <dgm:prSet/>
      <dgm:spPr/>
      <dgm:t>
        <a:bodyPr/>
        <a:lstStyle/>
        <a:p>
          <a:endParaRPr lang="ru-RU"/>
        </a:p>
      </dgm:t>
    </dgm:pt>
    <dgm:pt modelId="{7DE25F09-9A21-4C6F-B842-CE2E35AB9A99}" type="parTrans" cxnId="{F1BC3F74-8D18-4752-A66A-F579289E38F3}">
      <dgm:prSet/>
      <dgm:spPr/>
      <dgm:t>
        <a:bodyPr/>
        <a:lstStyle/>
        <a:p>
          <a:endParaRPr lang="ru-RU"/>
        </a:p>
      </dgm:t>
    </dgm:pt>
    <dgm:pt modelId="{0CCA2EBD-E007-40E2-BC0A-B9FC89413435}" type="pres">
      <dgm:prSet presAssocID="{517D4731-E778-4229-ADC1-3054A5537D2B}" presName="compositeShape" presStyleCnt="0">
        <dgm:presLayoutVars>
          <dgm:chMax val="7"/>
          <dgm:dir/>
          <dgm:resizeHandles val="exact"/>
        </dgm:presLayoutVars>
      </dgm:prSet>
      <dgm:spPr/>
    </dgm:pt>
    <dgm:pt modelId="{780274D5-3C8B-4693-9DBA-38420241D3FC}" type="pres">
      <dgm:prSet presAssocID="{7D40F476-0546-4DC1-BB6A-4F8DD0F3633C}" presName="circ1" presStyleLbl="vennNode1" presStyleIdx="0" presStyleCnt="2" custScaleX="137730" custScaleY="126885" custLinFactX="-200000" custLinFactNeighborX="-269610" custLinFactNeighborY="-17764"/>
      <dgm:spPr/>
      <dgm:t>
        <a:bodyPr/>
        <a:lstStyle/>
        <a:p>
          <a:endParaRPr lang="ru-RU"/>
        </a:p>
      </dgm:t>
    </dgm:pt>
    <dgm:pt modelId="{13135B4C-4AC9-43E6-AF2F-D7E23FABF6CB}" type="pres">
      <dgm:prSet presAssocID="{7D40F476-0546-4DC1-BB6A-4F8DD0F3633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DA2D8-C1F0-4BB3-8F56-836B6D54BAEA}" type="pres">
      <dgm:prSet presAssocID="{DBFC0E42-52C3-41AC-9D55-3ACB6CC85CB4}" presName="circ2" presStyleLbl="vennNode1" presStyleIdx="1" presStyleCnt="2" custScaleX="107037" custScaleY="43000" custLinFactNeighborX="-18380" custLinFactNeighborY="45962"/>
      <dgm:spPr/>
      <dgm:t>
        <a:bodyPr/>
        <a:lstStyle/>
        <a:p>
          <a:endParaRPr lang="ru-RU"/>
        </a:p>
      </dgm:t>
    </dgm:pt>
    <dgm:pt modelId="{8C300156-AF83-44F4-9572-C69CB6AE81BB}" type="pres">
      <dgm:prSet presAssocID="{DBFC0E42-52C3-41AC-9D55-3ACB6CC85CB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346F63-89EC-4AF2-A165-F5B7E5BCE93B}" type="presOf" srcId="{7D40F476-0546-4DC1-BB6A-4F8DD0F3633C}" destId="{780274D5-3C8B-4693-9DBA-38420241D3FC}" srcOrd="0" destOrd="0" presId="urn:microsoft.com/office/officeart/2005/8/layout/venn1"/>
    <dgm:cxn modelId="{F0D69DE8-D19C-45F6-B123-0F36E651BC47}" type="presOf" srcId="{DBFC0E42-52C3-41AC-9D55-3ACB6CC85CB4}" destId="{E30DA2D8-C1F0-4BB3-8F56-836B6D54BAEA}" srcOrd="0" destOrd="0" presId="urn:microsoft.com/office/officeart/2005/8/layout/venn1"/>
    <dgm:cxn modelId="{F1BC3F74-8D18-4752-A66A-F579289E38F3}" srcId="{517D4731-E778-4229-ADC1-3054A5537D2B}" destId="{7D40F476-0546-4DC1-BB6A-4F8DD0F3633C}" srcOrd="0" destOrd="0" parTransId="{7DE25F09-9A21-4C6F-B842-CE2E35AB9A99}" sibTransId="{AA082BDB-F738-4B52-8418-F48EBC1D9ED3}"/>
    <dgm:cxn modelId="{A8583FBA-F4DF-47DF-B1FE-06F909D07976}" srcId="{517D4731-E778-4229-ADC1-3054A5537D2B}" destId="{DBFC0E42-52C3-41AC-9D55-3ACB6CC85CB4}" srcOrd="1" destOrd="0" parTransId="{9B5EAC6F-797B-4A84-96CA-DCA7CC53AA9E}" sibTransId="{8D9DF96D-5F05-4582-AAE8-1B1998DE7A99}"/>
    <dgm:cxn modelId="{3DD05895-6765-411E-AED3-CF579942F709}" type="presOf" srcId="{7D40F476-0546-4DC1-BB6A-4F8DD0F3633C}" destId="{13135B4C-4AC9-43E6-AF2F-D7E23FABF6CB}" srcOrd="1" destOrd="0" presId="urn:microsoft.com/office/officeart/2005/8/layout/venn1"/>
    <dgm:cxn modelId="{C0627ECE-30CF-468D-9897-631EA2780A94}" type="presOf" srcId="{517D4731-E778-4229-ADC1-3054A5537D2B}" destId="{0CCA2EBD-E007-40E2-BC0A-B9FC89413435}" srcOrd="0" destOrd="0" presId="urn:microsoft.com/office/officeart/2005/8/layout/venn1"/>
    <dgm:cxn modelId="{26B7EEF6-4A91-408E-8491-5AA0757064C5}" type="presOf" srcId="{DBFC0E42-52C3-41AC-9D55-3ACB6CC85CB4}" destId="{8C300156-AF83-44F4-9572-C69CB6AE81BB}" srcOrd="1" destOrd="0" presId="urn:microsoft.com/office/officeart/2005/8/layout/venn1"/>
    <dgm:cxn modelId="{E0AF677E-975A-41E7-AE7C-0FAAF46A00CC}" type="presParOf" srcId="{0CCA2EBD-E007-40E2-BC0A-B9FC89413435}" destId="{780274D5-3C8B-4693-9DBA-38420241D3FC}" srcOrd="0" destOrd="0" presId="urn:microsoft.com/office/officeart/2005/8/layout/venn1"/>
    <dgm:cxn modelId="{2D8CE777-21A6-4A5C-8885-E6276DBE1E35}" type="presParOf" srcId="{0CCA2EBD-E007-40E2-BC0A-B9FC89413435}" destId="{13135B4C-4AC9-43E6-AF2F-D7E23FABF6CB}" srcOrd="1" destOrd="0" presId="urn:microsoft.com/office/officeart/2005/8/layout/venn1"/>
    <dgm:cxn modelId="{D09C7E64-6DCD-4EB5-8109-3B085D48318E}" type="presParOf" srcId="{0CCA2EBD-E007-40E2-BC0A-B9FC89413435}" destId="{E30DA2D8-C1F0-4BB3-8F56-836B6D54BAEA}" srcOrd="2" destOrd="0" presId="urn:microsoft.com/office/officeart/2005/8/layout/venn1"/>
    <dgm:cxn modelId="{B5D46E41-F5D9-4A76-9F6C-FB9BAB3E1490}" type="presParOf" srcId="{0CCA2EBD-E007-40E2-BC0A-B9FC89413435}" destId="{8C300156-AF83-44F4-9572-C69CB6AE81B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72531-8C33-499F-A8B8-1F76FA72B8E1}">
      <dsp:nvSpPr>
        <dsp:cNvPr id="0" name=""/>
        <dsp:cNvSpPr/>
      </dsp:nvSpPr>
      <dsp:spPr>
        <a:xfrm>
          <a:off x="2721093" y="2124098"/>
          <a:ext cx="3757529" cy="1451170"/>
        </a:xfrm>
        <a:prstGeom prst="ellipse">
          <a:avLst/>
        </a:prstGeom>
        <a:gradFill rotWithShape="1">
          <a:gsLst>
            <a:gs pos="0">
              <a:schemeClr val="accent5">
                <a:lumMod val="95000"/>
              </a:schemeClr>
            </a:gs>
            <a:gs pos="100000">
              <a:schemeClr val="accent5"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contourW="14605" prstMaterial="plastic">
          <a:bevelT w="50800"/>
          <a:contourClr>
            <a:schemeClr val="accent5">
              <a:shade val="30000"/>
              <a:satMod val="12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Всего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rPr>
            <a:t>6936,7 тыс. рублей</a:t>
          </a:r>
          <a:endParaRPr lang="ru-RU" sz="1400" kern="1200" dirty="0"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71370" y="2336617"/>
        <a:ext cx="2656975" cy="1026132"/>
      </dsp:txXfrm>
    </dsp:sp>
    <dsp:sp modelId="{2CB797D3-131D-4B40-8D1C-3C0BCCD4E26A}">
      <dsp:nvSpPr>
        <dsp:cNvPr id="0" name=""/>
        <dsp:cNvSpPr/>
      </dsp:nvSpPr>
      <dsp:spPr>
        <a:xfrm rot="12613212">
          <a:off x="3092287" y="2104259"/>
          <a:ext cx="50358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03589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331491" y="2105622"/>
        <a:ext cx="25179" cy="25179"/>
      </dsp:txXfrm>
    </dsp:sp>
    <dsp:sp modelId="{9F81A141-1B04-4A03-B238-37F7A90993F2}">
      <dsp:nvSpPr>
        <dsp:cNvPr id="0" name=""/>
        <dsp:cNvSpPr/>
      </dsp:nvSpPr>
      <dsp:spPr>
        <a:xfrm>
          <a:off x="1204772" y="441671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Дорожное хозяйство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654,8 тыс. рублей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9,4 %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1506721" y="743620"/>
        <a:ext cx="1457941" cy="1457941"/>
      </dsp:txXfrm>
    </dsp:sp>
    <dsp:sp modelId="{09F81971-61A1-4CB0-8EEA-38BD69D84A68}">
      <dsp:nvSpPr>
        <dsp:cNvPr id="0" name=""/>
        <dsp:cNvSpPr/>
      </dsp:nvSpPr>
      <dsp:spPr>
        <a:xfrm rot="9902656">
          <a:off x="2526416" y="3317820"/>
          <a:ext cx="537368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537368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2781666" y="3318338"/>
        <a:ext cx="26868" cy="26868"/>
      </dsp:txXfrm>
    </dsp:sp>
    <dsp:sp modelId="{B4689F4D-C616-4B5A-AB08-969AFEC6F29C}">
      <dsp:nvSpPr>
        <dsp:cNvPr id="0" name=""/>
        <dsp:cNvSpPr/>
      </dsp:nvSpPr>
      <dsp:spPr>
        <a:xfrm>
          <a:off x="443503" y="2644483"/>
          <a:ext cx="2130407" cy="206182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Мобилизационная и вневойсковая подготовка 69,9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1,0%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755494" y="2946430"/>
        <a:ext cx="1506425" cy="1457930"/>
      </dsp:txXfrm>
    </dsp:sp>
    <dsp:sp modelId="{6CE479B8-58DF-48DD-AC0B-D0C5FC6877CB}">
      <dsp:nvSpPr>
        <dsp:cNvPr id="0" name=""/>
        <dsp:cNvSpPr/>
      </dsp:nvSpPr>
      <dsp:spPr>
        <a:xfrm rot="19322953">
          <a:off x="5341687" y="1918234"/>
          <a:ext cx="86918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86918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754552" y="1910457"/>
        <a:ext cx="43459" cy="43459"/>
      </dsp:txXfrm>
    </dsp:sp>
    <dsp:sp modelId="{A6529843-AF44-44C9-93DF-E3B0991FDD04}">
      <dsp:nvSpPr>
        <dsp:cNvPr id="0" name=""/>
        <dsp:cNvSpPr/>
      </dsp:nvSpPr>
      <dsp:spPr>
        <a:xfrm>
          <a:off x="5900976" y="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169,4 </a:t>
          </a:r>
          <a:r>
            <a:rPr lang="ru-RU" sz="1400" kern="1200" dirty="0" err="1" smtClean="0">
              <a:effectLst/>
              <a:latin typeface="Times New Roman" pitchFamily="18" charset="0"/>
              <a:cs typeface="Times New Roman" pitchFamily="18" charset="0"/>
            </a:rPr>
            <a:t>тыс.рублей</a:t>
          </a: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2,4%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202925" y="301949"/>
        <a:ext cx="1457941" cy="1457941"/>
      </dsp:txXfrm>
    </dsp:sp>
    <dsp:sp modelId="{A5A442AC-CDA8-474B-92EE-3D632F0EC957}">
      <dsp:nvSpPr>
        <dsp:cNvPr id="0" name=""/>
        <dsp:cNvSpPr/>
      </dsp:nvSpPr>
      <dsp:spPr>
        <a:xfrm rot="11215162">
          <a:off x="6037273" y="3031786"/>
          <a:ext cx="356240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56240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206488" y="3036833"/>
        <a:ext cx="17812" cy="17812"/>
      </dsp:txXfrm>
    </dsp:sp>
    <dsp:sp modelId="{D418F6EB-147F-4047-B751-E8166DE58772}">
      <dsp:nvSpPr>
        <dsp:cNvPr id="0" name=""/>
        <dsp:cNvSpPr/>
      </dsp:nvSpPr>
      <dsp:spPr>
        <a:xfrm>
          <a:off x="6030981" y="2117901"/>
          <a:ext cx="2069408" cy="2062051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Физкультура и спорт  15,0 тыс. рублей    0,2%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6334039" y="2419881"/>
        <a:ext cx="1463292" cy="1458091"/>
      </dsp:txXfrm>
    </dsp:sp>
    <dsp:sp modelId="{E5D811FC-7971-4430-8A28-1798A91448B2}">
      <dsp:nvSpPr>
        <dsp:cNvPr id="0" name=""/>
        <dsp:cNvSpPr/>
      </dsp:nvSpPr>
      <dsp:spPr>
        <a:xfrm rot="4126632">
          <a:off x="4870904" y="3564403"/>
          <a:ext cx="23839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23839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2228" y="3577759"/>
        <a:ext cx="1191" cy="1191"/>
      </dsp:txXfrm>
    </dsp:sp>
    <dsp:sp modelId="{B73BB58B-01B7-42F4-9905-9F1B2B2B2E86}">
      <dsp:nvSpPr>
        <dsp:cNvPr id="0" name=""/>
        <dsp:cNvSpPr/>
      </dsp:nvSpPr>
      <dsp:spPr>
        <a:xfrm>
          <a:off x="4229408" y="3519550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Общегосударственные вопросы  3781,1 тыс. рублей  54,5%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4531357" y="3821499"/>
        <a:ext cx="1457941" cy="1457941"/>
      </dsp:txXfrm>
    </dsp:sp>
    <dsp:sp modelId="{BC211171-4868-4B1B-8C84-7AFE7DA92B72}">
      <dsp:nvSpPr>
        <dsp:cNvPr id="0" name=""/>
        <dsp:cNvSpPr/>
      </dsp:nvSpPr>
      <dsp:spPr>
        <a:xfrm rot="8183909">
          <a:off x="3597875" y="3626498"/>
          <a:ext cx="34327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4327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3760932" y="3631869"/>
        <a:ext cx="17163" cy="17163"/>
      </dsp:txXfrm>
    </dsp:sp>
    <dsp:sp modelId="{9779251D-D94F-458D-8625-FA8430489ABD}">
      <dsp:nvSpPr>
        <dsp:cNvPr id="0" name=""/>
        <dsp:cNvSpPr/>
      </dsp:nvSpPr>
      <dsp:spPr>
        <a:xfrm>
          <a:off x="1867758" y="3438862"/>
          <a:ext cx="2061839" cy="2061839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 47,7 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0,7%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2169707" y="3740811"/>
        <a:ext cx="1457941" cy="1457941"/>
      </dsp:txXfrm>
    </dsp:sp>
    <dsp:sp modelId="{38A04AD7-3C30-42FD-9169-981E636C19E5}">
      <dsp:nvSpPr>
        <dsp:cNvPr id="0" name=""/>
        <dsp:cNvSpPr/>
      </dsp:nvSpPr>
      <dsp:spPr>
        <a:xfrm rot="16111470">
          <a:off x="4389401" y="1923290"/>
          <a:ext cx="373907" cy="27905"/>
        </a:xfrm>
        <a:custGeom>
          <a:avLst/>
          <a:gdLst/>
          <a:ahLst/>
          <a:cxnLst/>
          <a:rect l="0" t="0" r="0" b="0"/>
          <a:pathLst>
            <a:path>
              <a:moveTo>
                <a:pt x="0" y="13952"/>
              </a:moveTo>
              <a:lnTo>
                <a:pt x="373907" y="13952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67007" y="1927895"/>
        <a:ext cx="18695" cy="18695"/>
      </dsp:txXfrm>
    </dsp:sp>
    <dsp:sp modelId="{21AB2C71-7445-44F1-88DA-8920B87614F7}">
      <dsp:nvSpPr>
        <dsp:cNvPr id="0" name=""/>
        <dsp:cNvSpPr/>
      </dsp:nvSpPr>
      <dsp:spPr>
        <a:xfrm>
          <a:off x="3518317" y="18289"/>
          <a:ext cx="2061839" cy="1732264"/>
        </a:xfrm>
        <a:prstGeom prst="ellipse">
          <a:avLst/>
        </a:prstGeom>
        <a:solidFill>
          <a:srgbClr val="FFC000"/>
        </a:solidFill>
        <a:ln w="9525" cap="flat" cmpd="sng" algn="ctr">
          <a:solidFill>
            <a:schemeClr val="accent1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Культура, кинематография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2198,8тыс. рублей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effectLst/>
              <a:latin typeface="Times New Roman" pitchFamily="18" charset="0"/>
              <a:cs typeface="Times New Roman" pitchFamily="18" charset="0"/>
            </a:rPr>
            <a:t>31,4%</a:t>
          </a:r>
          <a:endParaRPr lang="ru-RU" sz="140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820266" y="271973"/>
        <a:ext cx="1457941" cy="1224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274D5-3C8B-4693-9DBA-38420241D3FC}">
      <dsp:nvSpPr>
        <dsp:cNvPr id="0" name=""/>
        <dsp:cNvSpPr/>
      </dsp:nvSpPr>
      <dsp:spPr>
        <a:xfrm>
          <a:off x="-153926" y="0"/>
          <a:ext cx="2970181" cy="2736306"/>
        </a:xfrm>
        <a:prstGeom prst="ellipse">
          <a:avLst/>
        </a:prstGeom>
        <a:solidFill>
          <a:schemeClr val="accent5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8023,0 тыс. рублей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0828" y="322669"/>
        <a:ext cx="1712537" cy="2090967"/>
      </dsp:txXfrm>
    </dsp:sp>
    <dsp:sp modelId="{E30DA2D8-C1F0-4BB3-8F56-836B6D54BAEA}">
      <dsp:nvSpPr>
        <dsp:cNvPr id="0" name=""/>
        <dsp:cNvSpPr/>
      </dsp:nvSpPr>
      <dsp:spPr>
        <a:xfrm>
          <a:off x="1334907" y="2163361"/>
          <a:ext cx="2308279" cy="927305"/>
        </a:xfrm>
        <a:prstGeom prst="ellipse">
          <a:avLst/>
        </a:prstGeom>
        <a:solidFill>
          <a:srgbClr val="00B0F0">
            <a:alpha val="5000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1343,5 тыс. рублей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89959" y="2272710"/>
        <a:ext cx="1330899" cy="70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0DDB68-DC08-44B6-A706-8C98C2F3225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6964" y="274638"/>
            <a:ext cx="823007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6964" y="1600200"/>
            <a:ext cx="4038349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7107" y="1600200"/>
            <a:ext cx="403993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6964" y="3938589"/>
            <a:ext cx="4038349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7107" y="3938589"/>
            <a:ext cx="403993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E114-6936-4D08-B4D4-449ECC124D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051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3" cy="3888432"/>
          </a:xfrm>
        </p:spPr>
        <p:txBody>
          <a:bodyPr>
            <a:normAutofit/>
          </a:bodyPr>
          <a:lstStyle/>
          <a:p>
            <a:pPr algn="ctr"/>
            <a:endParaRPr lang="ru-RU" sz="39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                                                             </a:t>
            </a:r>
            <a:r>
              <a:rPr lang="x-none" sz="39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</a:t>
            </a:r>
            <a:r>
              <a:rPr lang="ru-RU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9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x-none" sz="39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</a:t>
            </a:r>
            <a:r>
              <a:rPr lang="ru-RU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Морозовского района</a:t>
            </a:r>
          </a:p>
          <a:p>
            <a:pPr algn="ctr"/>
            <a:r>
              <a:rPr lang="x-none" sz="39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9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x-none" sz="39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ru-RU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x-none" sz="39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3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20"/>
            <a:ext cx="842493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Бюджет для граждан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313003" y="298837"/>
            <a:ext cx="8467109" cy="556121"/>
          </a:xfrm>
          <a:solidFill>
            <a:srgbClr val="CCFFFF"/>
          </a:solidFill>
          <a:ln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</a:rPr>
              <a:t>Классификация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</a:rPr>
              <a:t>расходов бюджета по разделам</a:t>
            </a:r>
          </a:p>
        </p:txBody>
      </p:sp>
      <p:pic>
        <p:nvPicPr>
          <p:cNvPr id="20483" name="Picture 7" descr="Физ-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981075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9" descr="ЖКХ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656" y="968007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12" descr="Культура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185" y="950545"/>
            <a:ext cx="722313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4" descr="нац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513" y="96800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7" descr="Общегос-е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981075"/>
            <a:ext cx="71913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9" descr="Соц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981075"/>
            <a:ext cx="71755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Line 20"/>
          <p:cNvSpPr>
            <a:spLocks noChangeShapeType="1"/>
          </p:cNvSpPr>
          <p:nvPr/>
        </p:nvSpPr>
        <p:spPr bwMode="auto">
          <a:xfrm flipH="1">
            <a:off x="1767710" y="1500982"/>
            <a:ext cx="0" cy="1547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1" name="Text Box 21"/>
          <p:cNvSpPr txBox="1">
            <a:spLocks noChangeArrowheads="1"/>
          </p:cNvSpPr>
          <p:nvPr/>
        </p:nvSpPr>
        <p:spPr bwMode="auto">
          <a:xfrm>
            <a:off x="108175" y="2215897"/>
            <a:ext cx="1079500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 err="1">
                <a:latin typeface="Times New Roman" pitchFamily="18" charset="0"/>
              </a:rPr>
              <a:t>Общегосударст-венные</a:t>
            </a:r>
            <a:r>
              <a:rPr lang="ru-RU" altLang="ru-RU" sz="1000" b="1" dirty="0">
                <a:latin typeface="Times New Roman" pitchFamily="18" charset="0"/>
              </a:rPr>
              <a:t> вопросы</a:t>
            </a:r>
          </a:p>
        </p:txBody>
      </p:sp>
      <p:sp>
        <p:nvSpPr>
          <p:cNvPr id="20492" name="Text Box 26"/>
          <p:cNvSpPr txBox="1">
            <a:spLocks noChangeArrowheads="1"/>
          </p:cNvSpPr>
          <p:nvPr/>
        </p:nvSpPr>
        <p:spPr bwMode="auto">
          <a:xfrm>
            <a:off x="1978494" y="2215904"/>
            <a:ext cx="1298575" cy="707886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493" name="Line 27"/>
          <p:cNvSpPr>
            <a:spLocks noChangeShapeType="1"/>
          </p:cNvSpPr>
          <p:nvPr/>
        </p:nvSpPr>
        <p:spPr bwMode="auto">
          <a:xfrm flipH="1">
            <a:off x="2627782" y="1456958"/>
            <a:ext cx="0" cy="7694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4" name="Text Box 33"/>
          <p:cNvSpPr txBox="1">
            <a:spLocks noChangeArrowheads="1"/>
          </p:cNvSpPr>
          <p:nvPr/>
        </p:nvSpPr>
        <p:spPr bwMode="auto">
          <a:xfrm>
            <a:off x="3436082" y="1949450"/>
            <a:ext cx="1077912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0495" name="Line 34"/>
          <p:cNvSpPr>
            <a:spLocks noChangeShapeType="1"/>
          </p:cNvSpPr>
          <p:nvPr/>
        </p:nvSpPr>
        <p:spPr bwMode="auto">
          <a:xfrm>
            <a:off x="3953231" y="1470025"/>
            <a:ext cx="5993" cy="5032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7" name="Line 37"/>
          <p:cNvSpPr>
            <a:spLocks noChangeShapeType="1"/>
          </p:cNvSpPr>
          <p:nvPr/>
        </p:nvSpPr>
        <p:spPr bwMode="auto">
          <a:xfrm>
            <a:off x="4068763" y="148431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99" name="Text Box 39"/>
          <p:cNvSpPr txBox="1">
            <a:spLocks noChangeArrowheads="1"/>
          </p:cNvSpPr>
          <p:nvPr/>
        </p:nvSpPr>
        <p:spPr bwMode="auto">
          <a:xfrm>
            <a:off x="4820246" y="1800406"/>
            <a:ext cx="1307504" cy="4154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>
                <a:latin typeface="Times New Roman" pitchFamily="18" charset="0"/>
              </a:rPr>
              <a:t>Культура</a:t>
            </a:r>
            <a:r>
              <a:rPr lang="ru-RU" altLang="ru-RU" sz="900" b="1" dirty="0">
                <a:latin typeface="Times New Roman" pitchFamily="18" charset="0"/>
              </a:rPr>
              <a:t>, кинематография</a:t>
            </a:r>
          </a:p>
        </p:txBody>
      </p:sp>
      <p:sp>
        <p:nvSpPr>
          <p:cNvPr id="20500" name="Line 40"/>
          <p:cNvSpPr>
            <a:spLocks noChangeShapeType="1"/>
          </p:cNvSpPr>
          <p:nvPr/>
        </p:nvSpPr>
        <p:spPr bwMode="auto">
          <a:xfrm flipH="1">
            <a:off x="5300341" y="1471245"/>
            <a:ext cx="0" cy="2734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1" name="Text Box 42"/>
          <p:cNvSpPr txBox="1">
            <a:spLocks noChangeArrowheads="1"/>
          </p:cNvSpPr>
          <p:nvPr/>
        </p:nvSpPr>
        <p:spPr bwMode="auto">
          <a:xfrm>
            <a:off x="5940152" y="2492896"/>
            <a:ext cx="1150938" cy="46166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 dirty="0" smtClean="0">
                <a:latin typeface="Times New Roman" pitchFamily="18" charset="0"/>
              </a:rPr>
              <a:t>Национальная экономики</a:t>
            </a:r>
            <a:endParaRPr lang="ru-RU" altLang="ru-RU" sz="1200" b="1" dirty="0">
              <a:latin typeface="Times New Roman" pitchFamily="18" charset="0"/>
            </a:endParaRPr>
          </a:p>
        </p:txBody>
      </p:sp>
      <p:sp>
        <p:nvSpPr>
          <p:cNvPr id="20502" name="Text Box 43"/>
          <p:cNvSpPr txBox="1">
            <a:spLocks noChangeArrowheads="1"/>
          </p:cNvSpPr>
          <p:nvPr/>
        </p:nvSpPr>
        <p:spPr bwMode="auto">
          <a:xfrm>
            <a:off x="6877050" y="1827213"/>
            <a:ext cx="1150938" cy="553998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0503" name="Line 44"/>
          <p:cNvSpPr>
            <a:spLocks noChangeShapeType="1"/>
          </p:cNvSpPr>
          <p:nvPr/>
        </p:nvSpPr>
        <p:spPr bwMode="auto">
          <a:xfrm>
            <a:off x="6486525" y="1470025"/>
            <a:ext cx="0" cy="95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4" name="Line 45"/>
          <p:cNvSpPr>
            <a:spLocks noChangeShapeType="1"/>
          </p:cNvSpPr>
          <p:nvPr/>
        </p:nvSpPr>
        <p:spPr bwMode="auto">
          <a:xfrm flipH="1">
            <a:off x="7451725" y="1484313"/>
            <a:ext cx="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Rectangle 15"/>
          <p:cNvSpPr>
            <a:spLocks noChangeArrowheads="1"/>
          </p:cNvSpPr>
          <p:nvPr/>
        </p:nvSpPr>
        <p:spPr bwMode="auto">
          <a:xfrm>
            <a:off x="346517" y="3756957"/>
            <a:ext cx="8459229" cy="523220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11272" name="Rectangle 29"/>
          <p:cNvSpPr>
            <a:spLocks noChangeArrowheads="1"/>
          </p:cNvSpPr>
          <p:nvPr/>
        </p:nvSpPr>
        <p:spPr bwMode="auto">
          <a:xfrm>
            <a:off x="276217" y="4581128"/>
            <a:ext cx="4296593" cy="1169551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>
            <a:spAutoFit/>
          </a:bodyPr>
          <a:lstStyle>
            <a:lvl1pPr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1778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Например, в составе раздела «Жилищно-коммунальное хозяйство», 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в том числе, выделяются:</a:t>
            </a:r>
          </a:p>
          <a:p>
            <a:pPr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коммунальное хозяйство; </a:t>
            </a:r>
          </a:p>
          <a:p>
            <a:pPr>
              <a:buFontTx/>
              <a:buChar char="-"/>
              <a:defRPr/>
            </a:pPr>
            <a:r>
              <a:rPr lang="ru-RU" altLang="ru-RU" sz="1400" b="1" dirty="0" smtClean="0">
                <a:latin typeface="Times New Roman" pitchFamily="18" charset="0"/>
              </a:rPr>
              <a:t> благоустройство;</a:t>
            </a:r>
          </a:p>
        </p:txBody>
      </p:sp>
      <p:sp>
        <p:nvSpPr>
          <p:cNvPr id="11273" name="Rectangle 30"/>
          <p:cNvSpPr>
            <a:spLocks noChangeArrowheads="1"/>
          </p:cNvSpPr>
          <p:nvPr/>
        </p:nvSpPr>
        <p:spPr bwMode="auto">
          <a:xfrm rot="10800000" flipV="1">
            <a:off x="4947406" y="4598131"/>
            <a:ext cx="3858335" cy="1446550"/>
          </a:xfrm>
          <a:prstGeom prst="rect">
            <a:avLst/>
          </a:prstGeom>
          <a:solidFill>
            <a:srgbClr val="99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ru-RU" altLang="ru-RU" sz="1400" b="1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altLang="ru-RU" sz="1400" b="1" smtClean="0">
              <a:latin typeface="Times New Roman" pitchFamily="18" charset="0"/>
            </a:endParaRPr>
          </a:p>
          <a:p>
            <a:pPr>
              <a:defRPr/>
            </a:pPr>
            <a:r>
              <a:rPr lang="ru-RU" altLang="ru-RU" b="1" smtClean="0">
                <a:latin typeface="Times New Roman" pitchFamily="18" charset="0"/>
              </a:rPr>
              <a:t>    </a:t>
            </a:r>
          </a:p>
        </p:txBody>
      </p:sp>
      <p:pic>
        <p:nvPicPr>
          <p:cNvPr id="20517" name="Picture 6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97743"/>
            <a:ext cx="627063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8" name="Line 67"/>
          <p:cNvSpPr>
            <a:spLocks noChangeShapeType="1"/>
          </p:cNvSpPr>
          <p:nvPr/>
        </p:nvSpPr>
        <p:spPr bwMode="auto">
          <a:xfrm>
            <a:off x="684213" y="1484314"/>
            <a:ext cx="0" cy="7315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19" name="Text Box 68"/>
          <p:cNvSpPr txBox="1">
            <a:spLocks noChangeArrowheads="1"/>
          </p:cNvSpPr>
          <p:nvPr/>
        </p:nvSpPr>
        <p:spPr bwMode="auto">
          <a:xfrm>
            <a:off x="1250156" y="1744663"/>
            <a:ext cx="1079500" cy="40011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000" b="1" dirty="0">
                <a:latin typeface="Times New Roman" pitchFamily="18" charset="0"/>
              </a:rPr>
              <a:t>Национальная оборона</a:t>
            </a:r>
          </a:p>
        </p:txBody>
      </p:sp>
    </p:spTree>
    <p:extLst>
      <p:ext uri="{BB962C8B-B14F-4D97-AF65-F5344CB8AC3E}">
        <p14:creationId xmlns:p14="http://schemas.microsoft.com/office/powerpoint/2010/main" val="365900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2485201070"/>
              </p:ext>
            </p:extLst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4" name="Заголовок 4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640960" cy="720080"/>
          </a:xfr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Грузиновского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сельского поселения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Морозовского района на 2016 год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0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116632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Грузиновского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сельского поселения Морозовского района, формируемые в рамках муниципальных программ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Грузиновского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сельского поселения , и непрограммные 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216674" y="1412776"/>
            <a:ext cx="3459782" cy="3082941"/>
            <a:chOff x="1032857" y="1935696"/>
            <a:chExt cx="2323462" cy="2304248"/>
          </a:xfrm>
        </p:grpSpPr>
        <p:sp>
          <p:nvSpPr>
            <p:cNvPr id="4" name="Полилиния 3"/>
            <p:cNvSpPr/>
            <p:nvPr/>
          </p:nvSpPr>
          <p:spPr>
            <a:xfrm>
              <a:off x="1032857" y="1935696"/>
              <a:ext cx="2219809" cy="2304247"/>
            </a:xfrm>
            <a:custGeom>
              <a:avLst/>
              <a:gdLst>
                <a:gd name="connsiteX0" fmla="*/ 0 w 2219809"/>
                <a:gd name="connsiteY0" fmla="*/ 1152124 h 2304247"/>
                <a:gd name="connsiteX1" fmla="*/ 1109905 w 2219809"/>
                <a:gd name="connsiteY1" fmla="*/ 0 h 2304247"/>
                <a:gd name="connsiteX2" fmla="*/ 2219810 w 2219809"/>
                <a:gd name="connsiteY2" fmla="*/ 1152124 h 2304247"/>
                <a:gd name="connsiteX3" fmla="*/ 1109905 w 2219809"/>
                <a:gd name="connsiteY3" fmla="*/ 2304248 h 2304247"/>
                <a:gd name="connsiteX4" fmla="*/ 0 w 2219809"/>
                <a:gd name="connsiteY4" fmla="*/ 1152124 h 2304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19809" h="2304247">
                  <a:moveTo>
                    <a:pt x="0" y="1152124"/>
                  </a:moveTo>
                  <a:cubicBezTo>
                    <a:pt x="0" y="515823"/>
                    <a:pt x="496921" y="0"/>
                    <a:pt x="1109905" y="0"/>
                  </a:cubicBezTo>
                  <a:cubicBezTo>
                    <a:pt x="1722889" y="0"/>
                    <a:pt x="2219810" y="515823"/>
                    <a:pt x="2219810" y="1152124"/>
                  </a:cubicBezTo>
                  <a:cubicBezTo>
                    <a:pt x="2219810" y="1788425"/>
                    <a:pt x="1722889" y="2304248"/>
                    <a:pt x="1109905" y="2304248"/>
                  </a:cubicBezTo>
                  <a:cubicBezTo>
                    <a:pt x="496921" y="2304248"/>
                    <a:pt x="0" y="1788425"/>
                    <a:pt x="0" y="1152124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9972" tIns="271721" rIns="629947" bIns="27172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kern="1200" dirty="0" smtClean="0">
                  <a:latin typeface="Times New Roman" pitchFamily="18" charset="0"/>
                  <a:cs typeface="Times New Roman" pitchFamily="18" charset="0"/>
                </a:rPr>
                <a:t>5770,3 тыс. рублей</a:t>
              </a: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2406982" y="3335020"/>
              <a:ext cx="949337" cy="904924"/>
            </a:xfrm>
            <a:custGeom>
              <a:avLst/>
              <a:gdLst>
                <a:gd name="connsiteX0" fmla="*/ 0 w 1564890"/>
                <a:gd name="connsiteY0" fmla="*/ 699386 h 1398771"/>
                <a:gd name="connsiteX1" fmla="*/ 782445 w 1564890"/>
                <a:gd name="connsiteY1" fmla="*/ 0 h 1398771"/>
                <a:gd name="connsiteX2" fmla="*/ 1564890 w 1564890"/>
                <a:gd name="connsiteY2" fmla="*/ 699386 h 1398771"/>
                <a:gd name="connsiteX3" fmla="*/ 782445 w 1564890"/>
                <a:gd name="connsiteY3" fmla="*/ 1398772 h 1398771"/>
                <a:gd name="connsiteX4" fmla="*/ 0 w 1564890"/>
                <a:gd name="connsiteY4" fmla="*/ 699386 h 1398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4890" h="1398771">
                  <a:moveTo>
                    <a:pt x="0" y="699386"/>
                  </a:moveTo>
                  <a:cubicBezTo>
                    <a:pt x="0" y="313126"/>
                    <a:pt x="350313" y="0"/>
                    <a:pt x="782445" y="0"/>
                  </a:cubicBezTo>
                  <a:cubicBezTo>
                    <a:pt x="1214577" y="0"/>
                    <a:pt x="1564890" y="313126"/>
                    <a:pt x="1564890" y="699386"/>
                  </a:cubicBezTo>
                  <a:cubicBezTo>
                    <a:pt x="1564890" y="1085646"/>
                    <a:pt x="1214577" y="1398772"/>
                    <a:pt x="782445" y="1398772"/>
                  </a:cubicBezTo>
                  <a:cubicBezTo>
                    <a:pt x="350313" y="1398772"/>
                    <a:pt x="0" y="1085646"/>
                    <a:pt x="0" y="699386"/>
                  </a:cubicBezTo>
                  <a:close/>
                </a:path>
              </a:pathLst>
            </a:custGeom>
            <a:solidFill>
              <a:srgbClr val="00B0F0">
                <a:alpha val="50000"/>
              </a:srgbClr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44091" tIns="164946" rIns="218520" bIns="164944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>
                  <a:latin typeface="Times New Roman" pitchFamily="18" charset="0"/>
                  <a:cs typeface="Times New Roman" pitchFamily="18" charset="0"/>
                </a:rPr>
                <a:t>1166,4</a:t>
              </a:r>
              <a:r>
                <a:rPr lang="ru-RU" sz="1400" kern="1200" dirty="0" smtClean="0">
                  <a:latin typeface="Times New Roman" pitchFamily="18" charset="0"/>
                  <a:cs typeface="Times New Roman" pitchFamily="18" charset="0"/>
                </a:rPr>
                <a:t> тыс. рублей</a:t>
              </a:r>
              <a:endParaRPr lang="ru-RU" sz="1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756737056"/>
              </p:ext>
            </p:extLst>
          </p:nvPr>
        </p:nvGraphicFramePr>
        <p:xfrm>
          <a:off x="470346" y="1412777"/>
          <a:ext cx="3885630" cy="3271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1002786" y="5254490"/>
            <a:ext cx="605451" cy="402437"/>
            <a:chOff x="-74979" y="514436"/>
            <a:chExt cx="2219809" cy="2304247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0" name="Овал 9"/>
            <p:cNvSpPr/>
            <p:nvPr/>
          </p:nvSpPr>
          <p:spPr>
            <a:xfrm>
              <a:off x="-74979" y="514436"/>
              <a:ext cx="2219809" cy="2304247"/>
            </a:xfrm>
            <a:prstGeom prst="ellipse">
              <a:avLst/>
            </a:prstGeom>
            <a:solidFill>
              <a:schemeClr val="accent5">
                <a:lumMod val="60000"/>
                <a:lumOff val="40000"/>
                <a:alpha val="50000"/>
              </a:schemeClr>
            </a:solidFill>
            <a:sp3d contourW="12700" prstMaterial="clear">
              <a:bevelT w="177800" h="254000"/>
              <a:bevelB w="1524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Овал 4"/>
            <p:cNvSpPr/>
            <p:nvPr/>
          </p:nvSpPr>
          <p:spPr>
            <a:xfrm>
              <a:off x="234993" y="786157"/>
              <a:ext cx="1279890" cy="17608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688282" y="5163320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Грузиновского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975103" y="6093296"/>
            <a:ext cx="605451" cy="402437"/>
          </a:xfrm>
          <a:prstGeom prst="ellipse">
            <a:avLst/>
          </a:prstGeom>
          <a:solidFill>
            <a:srgbClr val="00B0F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2700" prstMaterial="clear">
            <a:bevelT w="177800" h="254000"/>
            <a:bevelB w="1524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sp>
        <p:nvSpPr>
          <p:cNvPr id="22" name="Прямоугольник 21"/>
          <p:cNvSpPr/>
          <p:nvPr/>
        </p:nvSpPr>
        <p:spPr>
          <a:xfrm>
            <a:off x="1688282" y="6067902"/>
            <a:ext cx="61926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епрограммные расходы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1538" y="4857760"/>
            <a:ext cx="2348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2015 год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652120" y="4857760"/>
            <a:ext cx="2991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971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215154"/>
            <a:ext cx="7886700" cy="8375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</a:t>
            </a:r>
            <a:b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sz="240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endParaRPr lang="ru-RU" sz="24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5152" y="1290910"/>
            <a:ext cx="2052592" cy="1778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населения и территории от чрезвычайных ситуаций, обеспечения пожарной безопасности и безопасности людей на водных объектах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0468" y="1290910"/>
            <a:ext cx="1976717" cy="1778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качественными жилищно-коммунальными услугами населения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24383" y="1290910"/>
            <a:ext cx="1976717" cy="17780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политика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35661" y="3573016"/>
            <a:ext cx="1976717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физической культуры и спорта</a:t>
            </a: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92170" y="3573016"/>
            <a:ext cx="1976717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транспортной системы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24383" y="3573016"/>
            <a:ext cx="1976717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Энергоэффективность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развитие энергетики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91027" y="3573016"/>
            <a:ext cx="1976717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финансами и создание условий для повышения эффективности бюджетных расходов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268760"/>
            <a:ext cx="2016224" cy="1800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культуры и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altLang="ru-RU" sz="2000" dirty="0">
                <a:latin typeface="Times New Roman" pitchFamily="18" charset="0"/>
              </a:rPr>
              <a:t>С проектом решения </a:t>
            </a:r>
            <a:r>
              <a:rPr lang="ru-RU" altLang="ru-RU" sz="2000" dirty="0" smtClean="0">
                <a:latin typeface="Times New Roman" pitchFamily="18" charset="0"/>
              </a:rPr>
              <a:t>Собрания депутатов </a:t>
            </a:r>
            <a:r>
              <a:rPr lang="ru-RU" altLang="ru-RU" sz="2000" dirty="0" err="1" smtClean="0">
                <a:latin typeface="Times New Roman" pitchFamily="18" charset="0"/>
              </a:rPr>
              <a:t>Грузиновского</a:t>
            </a:r>
            <a:r>
              <a:rPr lang="ru-RU" altLang="ru-RU" sz="2000" dirty="0" smtClean="0">
                <a:latin typeface="Times New Roman" pitchFamily="18" charset="0"/>
              </a:rPr>
              <a:t>  сельского </a:t>
            </a:r>
            <a:r>
              <a:rPr lang="ru-RU" altLang="ru-RU" sz="2000" dirty="0">
                <a:latin typeface="Times New Roman" pitchFamily="18" charset="0"/>
              </a:rPr>
              <a:t>поселения «О бюджете </a:t>
            </a:r>
            <a:r>
              <a:rPr lang="ru-RU" altLang="ru-RU" sz="2000" dirty="0" err="1" smtClean="0">
                <a:latin typeface="Times New Roman" pitchFamily="18" charset="0"/>
              </a:rPr>
              <a:t>Грузиновского</a:t>
            </a:r>
            <a:r>
              <a:rPr lang="ru-RU" altLang="ru-RU" sz="2000" dirty="0" smtClean="0">
                <a:latin typeface="Times New Roman" pitchFamily="18" charset="0"/>
              </a:rPr>
              <a:t>  </a:t>
            </a:r>
            <a:r>
              <a:rPr lang="ru-RU" altLang="ru-RU" sz="2000" dirty="0">
                <a:latin typeface="Times New Roman" pitchFamily="18" charset="0"/>
              </a:rPr>
              <a:t>сельского </a:t>
            </a:r>
            <a:r>
              <a:rPr lang="ru-RU" altLang="ru-RU" sz="2000" dirty="0" smtClean="0">
                <a:latin typeface="Times New Roman" pitchFamily="18" charset="0"/>
              </a:rPr>
              <a:t>поселения Морозовского района </a:t>
            </a:r>
            <a:r>
              <a:rPr lang="ru-RU" altLang="ru-RU" sz="2000" dirty="0">
                <a:latin typeface="Times New Roman" pitchFamily="18" charset="0"/>
              </a:rPr>
              <a:t>на 2016 </a:t>
            </a:r>
            <a:r>
              <a:rPr lang="ru-RU" altLang="ru-RU" sz="2000" dirty="0" smtClean="0">
                <a:latin typeface="Times New Roman" pitchFamily="18" charset="0"/>
              </a:rPr>
              <a:t>год» </a:t>
            </a:r>
            <a:r>
              <a:rPr lang="ru-RU" altLang="ru-RU" sz="2000" dirty="0">
                <a:latin typeface="Times New Roman" pitchFamily="18" charset="0"/>
              </a:rPr>
              <a:t>можно ознакомиться </a:t>
            </a:r>
            <a:r>
              <a:rPr lang="ru-RU" altLang="ru-RU" sz="2000" dirty="0" smtClean="0">
                <a:latin typeface="Times New Roman" pitchFamily="18" charset="0"/>
              </a:rPr>
              <a:t>на </a:t>
            </a:r>
            <a:r>
              <a:rPr lang="ru-RU" altLang="ru-RU" sz="2000" dirty="0">
                <a:latin typeface="Times New Roman" pitchFamily="18" charset="0"/>
              </a:rPr>
              <a:t>сайте </a:t>
            </a:r>
            <a:r>
              <a:rPr lang="ru-RU" altLang="ru-RU" sz="2000" dirty="0" err="1" smtClean="0">
                <a:latin typeface="Times New Roman" pitchFamily="18" charset="0"/>
              </a:rPr>
              <a:t>Грузиновского</a:t>
            </a:r>
            <a:r>
              <a:rPr lang="ru-RU" altLang="ru-RU" sz="2000" dirty="0" smtClean="0">
                <a:latin typeface="Times New Roman" pitchFamily="18" charset="0"/>
              </a:rPr>
              <a:t>  сельского поселения </a:t>
            </a:r>
            <a:r>
              <a:rPr lang="en-US" altLang="ru-RU" sz="2000" dirty="0">
                <a:latin typeface="Times New Roman" pitchFamily="18" charset="0"/>
              </a:rPr>
              <a:t>http://gruzinovskoesp.ru</a:t>
            </a:r>
            <a:r>
              <a:rPr lang="en-US" altLang="ru-RU" sz="2000" dirty="0" smtClean="0">
                <a:latin typeface="Times New Roman" pitchFamily="18" charset="0"/>
              </a:rPr>
              <a:t>/ </a:t>
            </a:r>
            <a:r>
              <a:rPr lang="ru-RU" altLang="ru-RU" sz="2000" dirty="0" smtClean="0">
                <a:latin typeface="Times New Roman" pitchFamily="18" charset="0"/>
              </a:rPr>
              <a:t>в </a:t>
            </a:r>
            <a:r>
              <a:rPr lang="ru-RU" altLang="ru-RU" sz="2000" dirty="0">
                <a:latin typeface="Times New Roman" pitchFamily="18" charset="0"/>
              </a:rPr>
              <a:t>разделе </a:t>
            </a:r>
            <a:r>
              <a:rPr lang="ru-RU" altLang="ru-RU" sz="2000" dirty="0" smtClean="0">
                <a:latin typeface="Times New Roman" pitchFamily="18" charset="0"/>
              </a:rPr>
              <a:t>«Бюджет для граждан»., в</a:t>
            </a:r>
            <a:r>
              <a:rPr lang="en-US" altLang="ru-RU" sz="2000" dirty="0" smtClean="0">
                <a:latin typeface="Times New Roman" pitchFamily="18" charset="0"/>
              </a:rPr>
              <a:t> </a:t>
            </a:r>
            <a:r>
              <a:rPr lang="ru-RU" altLang="ru-RU" sz="2000" dirty="0" err="1" smtClean="0">
                <a:latin typeface="Times New Roman" pitchFamily="18" charset="0"/>
              </a:rPr>
              <a:t>Грузиновской</a:t>
            </a:r>
            <a:r>
              <a:rPr lang="ru-RU" altLang="ru-RU" sz="2000" dirty="0" smtClean="0">
                <a:latin typeface="Times New Roman" pitchFamily="18" charset="0"/>
              </a:rPr>
              <a:t>, </a:t>
            </a:r>
            <a:r>
              <a:rPr lang="ru-RU" altLang="ru-RU" sz="2000" dirty="0" err="1" smtClean="0">
                <a:latin typeface="Times New Roman" pitchFamily="18" charset="0"/>
              </a:rPr>
              <a:t>Общанской</a:t>
            </a:r>
            <a:r>
              <a:rPr lang="ru-RU" altLang="ru-RU" sz="2000" dirty="0" smtClean="0">
                <a:latin typeface="Times New Roman" pitchFamily="18" charset="0"/>
              </a:rPr>
              <a:t> сельских библиотеках</a:t>
            </a:r>
            <a:endParaRPr lang="ru-RU" altLang="ru-RU" sz="2000" dirty="0">
              <a:latin typeface="Times New Roman" pitchFamily="18" charset="0"/>
            </a:endParaRP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98438" y="2636838"/>
            <a:ext cx="856773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5429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u="sng" dirty="0">
                <a:latin typeface="Times New Roman" pitchFamily="18" charset="0"/>
              </a:rPr>
              <a:t>Информация для контактов</a:t>
            </a:r>
          </a:p>
          <a:p>
            <a:pPr algn="ctr" eaLnBrk="1" hangingPunct="1"/>
            <a:endParaRPr lang="ru-RU" altLang="ru-RU" sz="1400" dirty="0" smtClean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Администрация </a:t>
            </a:r>
            <a:r>
              <a:rPr lang="ru-RU" altLang="ru-RU" sz="1400" dirty="0" err="1" smtClean="0">
                <a:latin typeface="Times New Roman" pitchFamily="18" charset="0"/>
              </a:rPr>
              <a:t>Грузиновского</a:t>
            </a:r>
            <a:r>
              <a:rPr lang="ru-RU" altLang="ru-RU" sz="1400" dirty="0" smtClean="0">
                <a:latin typeface="Times New Roman" pitchFamily="18" charset="0"/>
              </a:rPr>
              <a:t>  сельского  поселения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Адрес</a:t>
            </a:r>
            <a:r>
              <a:rPr lang="ru-RU" altLang="ru-RU" sz="1400" dirty="0">
                <a:latin typeface="Times New Roman" pitchFamily="18" charset="0"/>
              </a:rPr>
              <a:t>: </a:t>
            </a:r>
            <a:r>
              <a:rPr lang="ru-RU" altLang="ru-RU" sz="1400" dirty="0" smtClean="0">
                <a:latin typeface="Times New Roman" pitchFamily="18" charset="0"/>
              </a:rPr>
              <a:t>ул. Вишневая, 26, </a:t>
            </a:r>
            <a:r>
              <a:rPr lang="ru-RU" altLang="ru-RU" sz="1400" dirty="0" err="1" smtClean="0">
                <a:latin typeface="Times New Roman" pitchFamily="18" charset="0"/>
              </a:rPr>
              <a:t>х.Грузинов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Морозовский  район, Ростовская  </a:t>
            </a:r>
            <a:r>
              <a:rPr lang="ru-RU" altLang="ru-RU" sz="1400" dirty="0">
                <a:latin typeface="Times New Roman" pitchFamily="18" charset="0"/>
              </a:rPr>
              <a:t>обл., </a:t>
            </a:r>
            <a:r>
              <a:rPr lang="ru-RU" altLang="ru-RU" sz="1400" dirty="0" smtClean="0">
                <a:latin typeface="Times New Roman" pitchFamily="18" charset="0"/>
              </a:rPr>
              <a:t>347222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тел</a:t>
            </a:r>
            <a:r>
              <a:rPr lang="ru-RU" altLang="ru-RU" sz="1400" dirty="0" smtClean="0">
                <a:latin typeface="Times New Roman" pitchFamily="18" charset="0"/>
              </a:rPr>
              <a:t>. /факс (886384) 37474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en-US" altLang="ru-RU" sz="1400" dirty="0" smtClean="0">
                <a:latin typeface="Times New Roman" pitchFamily="18" charset="0"/>
              </a:rPr>
              <a:t>e-mail:sp2</a:t>
            </a:r>
            <a:r>
              <a:rPr lang="ru-RU" altLang="ru-RU" sz="1400" dirty="0" smtClean="0">
                <a:latin typeface="Times New Roman" pitchFamily="18" charset="0"/>
              </a:rPr>
              <a:t>4252@</a:t>
            </a:r>
            <a:r>
              <a:rPr lang="en-US" altLang="ru-RU" sz="1400" dirty="0" err="1" smtClean="0">
                <a:latin typeface="Times New Roman" pitchFamily="18" charset="0"/>
              </a:rPr>
              <a:t>donpac</a:t>
            </a:r>
            <a:r>
              <a:rPr lang="ru-RU" altLang="ru-RU" sz="1400" dirty="0" smtClean="0">
                <a:latin typeface="Times New Roman" pitchFamily="18" charset="0"/>
              </a:rPr>
              <a:t>. </a:t>
            </a:r>
            <a:r>
              <a:rPr lang="ru-RU" altLang="ru-RU" sz="1400" dirty="0" err="1" smtClean="0">
                <a:latin typeface="Times New Roman" pitchFamily="18" charset="0"/>
              </a:rPr>
              <a:t>ru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График работы </a:t>
            </a:r>
            <a:r>
              <a:rPr lang="ru-RU" altLang="ru-RU" sz="1400" dirty="0" smtClean="0">
                <a:latin typeface="Times New Roman" pitchFamily="18" charset="0"/>
              </a:rPr>
              <a:t>:</a:t>
            </a:r>
            <a:endParaRPr lang="ru-RU" altLang="ru-RU" sz="1400" dirty="0">
              <a:latin typeface="Times New Roman" pitchFamily="18" charset="0"/>
            </a:endParaRPr>
          </a:p>
          <a:p>
            <a:pPr algn="ctr" eaLnBrk="1" hangingPunct="1"/>
            <a:r>
              <a:rPr lang="ru-RU" altLang="ru-RU" sz="1400" dirty="0">
                <a:latin typeface="Times New Roman" pitchFamily="18" charset="0"/>
              </a:rPr>
              <a:t>с </a:t>
            </a:r>
            <a:r>
              <a:rPr lang="ru-RU" altLang="ru-RU" sz="1400" dirty="0" smtClean="0">
                <a:latin typeface="Times New Roman" pitchFamily="18" charset="0"/>
              </a:rPr>
              <a:t>9:30 </a:t>
            </a:r>
            <a:r>
              <a:rPr lang="ru-RU" altLang="ru-RU" sz="1400" dirty="0">
                <a:latin typeface="Times New Roman" pitchFamily="18" charset="0"/>
              </a:rPr>
              <a:t>до </a:t>
            </a:r>
            <a:r>
              <a:rPr lang="ru-RU" altLang="ru-RU" sz="1400" dirty="0" smtClean="0">
                <a:latin typeface="Times New Roman" pitchFamily="18" charset="0"/>
              </a:rPr>
              <a:t>16:30 </a:t>
            </a:r>
            <a:r>
              <a:rPr lang="ru-RU" altLang="ru-RU" sz="1400" dirty="0">
                <a:latin typeface="Times New Roman" pitchFamily="18" charset="0"/>
              </a:rPr>
              <a:t>перерыв </a:t>
            </a:r>
            <a:r>
              <a:rPr lang="ru-RU" altLang="ru-RU" sz="1400" dirty="0" smtClean="0">
                <a:latin typeface="Times New Roman" pitchFamily="18" charset="0"/>
              </a:rPr>
              <a:t>с </a:t>
            </a:r>
            <a:r>
              <a:rPr lang="ru-RU" altLang="ru-RU" sz="1400" dirty="0">
                <a:latin typeface="Times New Roman" pitchFamily="18" charset="0"/>
              </a:rPr>
              <a:t>12:00 до </a:t>
            </a:r>
            <a:r>
              <a:rPr lang="ru-RU" altLang="ru-RU" sz="1400" dirty="0" smtClean="0">
                <a:latin typeface="Times New Roman" pitchFamily="18" charset="0"/>
              </a:rPr>
              <a:t>13:00</a:t>
            </a:r>
          </a:p>
          <a:p>
            <a:pPr algn="ctr" eaLnBrk="1" hangingPunct="1"/>
            <a:r>
              <a:rPr lang="ru-RU" altLang="ru-RU" sz="1400" dirty="0" smtClean="0">
                <a:latin typeface="Times New Roman" pitchFamily="18" charset="0"/>
              </a:rPr>
              <a:t>Выходной суббота, воскресенье</a:t>
            </a:r>
            <a:endParaRPr lang="ru-RU" altLang="ru-RU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32656"/>
            <a:ext cx="8215370" cy="108012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755577" y="2284862"/>
            <a:ext cx="2217612" cy="857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034" y="3214686"/>
            <a:ext cx="8215370" cy="34290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6084168" y="3214685"/>
            <a:ext cx="2631236" cy="3382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Основные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направления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бюджетной и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 smtClean="0"/>
              <a:t>налоговой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dirty="0"/>
              <a:t>п</a:t>
            </a:r>
            <a:r>
              <a:rPr lang="ru-RU" sz="1400" b="1" dirty="0" smtClean="0"/>
              <a:t>олитики  </a:t>
            </a:r>
            <a:r>
              <a:rPr lang="ru-RU" sz="1400" b="1" dirty="0" err="1" smtClean="0"/>
              <a:t>Грузиновского</a:t>
            </a:r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00034" y="404664"/>
            <a:ext cx="821537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Основа формирования проекта </a:t>
            </a:r>
            <a:r>
              <a:rPr lang="ru-RU" sz="2000" dirty="0" smtClean="0"/>
              <a:t>бюджета </a:t>
            </a:r>
            <a:r>
              <a:rPr lang="ru-RU" sz="2000" dirty="0" err="1" smtClean="0"/>
              <a:t>Грузиновского</a:t>
            </a:r>
            <a:r>
              <a:rPr lang="ru-RU" sz="2000" dirty="0" smtClean="0"/>
              <a:t> сельского поселения Морозовского района:</a:t>
            </a:r>
            <a:endParaRPr lang="ru-RU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3491880" y="2326489"/>
            <a:ext cx="2158909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2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347864" y="3250404"/>
            <a:ext cx="2605587" cy="334694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Прогноз социально-экономического развития </a:t>
            </a:r>
            <a:r>
              <a:rPr lang="ru-RU" sz="1400" b="1" dirty="0" err="1" smtClean="0"/>
              <a:t>Грузиновского</a:t>
            </a:r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3214686"/>
            <a:ext cx="1928826" cy="26432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Бюджетном послании президента Российской федерации</a:t>
            </a:r>
            <a:endParaRPr lang="ru-RU" sz="1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6287576" y="2309616"/>
            <a:ext cx="214428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3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0034" y="3250404"/>
            <a:ext cx="2703814" cy="33469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Муниципальные программы </a:t>
            </a:r>
            <a:r>
              <a:rPr lang="ru-RU" sz="1400" b="1" dirty="0" err="1" smtClean="0"/>
              <a:t>Грузиновского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 сельского поселения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06267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81" descr="Крупная сетка"/>
          <p:cNvSpPr>
            <a:spLocks noChangeArrowheads="1"/>
          </p:cNvSpPr>
          <p:nvPr/>
        </p:nvSpPr>
        <p:spPr bwMode="auto">
          <a:xfrm>
            <a:off x="179388" y="3068638"/>
            <a:ext cx="3128962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pic>
        <p:nvPicPr>
          <p:cNvPr id="21507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1403350" y="908050"/>
            <a:ext cx="16494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5867400" y="981075"/>
            <a:ext cx="1504950" cy="1871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260350"/>
            <a:ext cx="8856663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altLang="ru-RU" sz="1800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1042988" y="1052513"/>
            <a:ext cx="1730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5867400" y="2708275"/>
            <a:ext cx="938213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pic>
        <p:nvPicPr>
          <p:cNvPr id="21512" name="Рисунок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59" b="17294"/>
          <a:stretch>
            <a:fillRect/>
          </a:stretch>
        </p:blipFill>
        <p:spPr bwMode="auto">
          <a:xfrm>
            <a:off x="7380288" y="1773238"/>
            <a:ext cx="901700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52"/>
          <p:cNvSpPr txBox="1">
            <a:spLocks noChangeArrowheads="1"/>
          </p:cNvSpPr>
          <p:nvPr/>
        </p:nvSpPr>
        <p:spPr bwMode="auto">
          <a:xfrm>
            <a:off x="7380288" y="2708275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pic>
        <p:nvPicPr>
          <p:cNvPr id="21514" name="Рисунок 1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40" b="17459"/>
          <a:stretch>
            <a:fillRect/>
          </a:stretch>
        </p:blipFill>
        <p:spPr bwMode="auto">
          <a:xfrm>
            <a:off x="468313" y="1700213"/>
            <a:ext cx="965200" cy="10080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5" name="Text Box 60"/>
          <p:cNvSpPr txBox="1">
            <a:spLocks noChangeArrowheads="1"/>
          </p:cNvSpPr>
          <p:nvPr/>
        </p:nvSpPr>
        <p:spPr bwMode="auto">
          <a:xfrm>
            <a:off x="395288" y="2565400"/>
            <a:ext cx="936625" cy="28416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ДОХОДЫ</a:t>
            </a:r>
          </a:p>
        </p:txBody>
      </p:sp>
      <p:sp>
        <p:nvSpPr>
          <p:cNvPr id="21516" name="Text Box 62"/>
          <p:cNvSpPr txBox="1">
            <a:spLocks noChangeArrowheads="1"/>
          </p:cNvSpPr>
          <p:nvPr/>
        </p:nvSpPr>
        <p:spPr bwMode="auto">
          <a:xfrm>
            <a:off x="1763713" y="2565400"/>
            <a:ext cx="1009650" cy="28416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1200" b="1">
                <a:latin typeface="Times New Roman" pitchFamily="18" charset="0"/>
              </a:rPr>
              <a:t>РАСХОДЫ</a:t>
            </a:r>
          </a:p>
        </p:txBody>
      </p:sp>
      <p:sp>
        <p:nvSpPr>
          <p:cNvPr id="21517" name="AutoShape 77" descr="Крупная сетка"/>
          <p:cNvSpPr>
            <a:spLocks noChangeArrowheads="1"/>
          </p:cNvSpPr>
          <p:nvPr/>
        </p:nvSpPr>
        <p:spPr bwMode="auto">
          <a:xfrm>
            <a:off x="971550" y="115888"/>
            <a:ext cx="6985000" cy="576262"/>
          </a:xfrm>
          <a:prstGeom prst="bevel">
            <a:avLst>
              <a:gd name="adj" fmla="val 12500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18" name="Text Box 78"/>
          <p:cNvSpPr txBox="1">
            <a:spLocks noChangeArrowheads="1"/>
          </p:cNvSpPr>
          <p:nvPr/>
        </p:nvSpPr>
        <p:spPr bwMode="auto">
          <a:xfrm>
            <a:off x="1187450" y="188913"/>
            <a:ext cx="6624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000" b="1" dirty="0">
                <a:latin typeface="Times New Roman" pitchFamily="18" charset="0"/>
              </a:rPr>
              <a:t>ДОХОДЫ – РАСХОДЫ = ДЕФИЦИТ (ПРОФИЦИТ)</a:t>
            </a:r>
          </a:p>
        </p:txBody>
      </p:sp>
      <p:sp>
        <p:nvSpPr>
          <p:cNvPr id="21519" name="Text Box 80"/>
          <p:cNvSpPr txBox="1">
            <a:spLocks noChangeArrowheads="1"/>
          </p:cNvSpPr>
          <p:nvPr/>
        </p:nvSpPr>
        <p:spPr bwMode="auto">
          <a:xfrm>
            <a:off x="323850" y="3068638"/>
            <a:ext cx="2879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ДЕФИЦИТ 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(расходы больше доходов)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расходов над доходами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 algn="ctr" eaLnBrk="1" hangingPunct="1">
              <a:spcBef>
                <a:spcPct val="50000"/>
              </a:spcBef>
            </a:pPr>
            <a:endParaRPr lang="ru-RU" altLang="ru-RU" sz="1300" dirty="0">
              <a:latin typeface="Times New Roman" pitchFamily="18" charset="0"/>
            </a:endParaRPr>
          </a:p>
        </p:txBody>
      </p:sp>
      <p:sp>
        <p:nvSpPr>
          <p:cNvPr id="21520" name="AutoShape 82" descr="Крупная сетка"/>
          <p:cNvSpPr>
            <a:spLocks noChangeArrowheads="1"/>
          </p:cNvSpPr>
          <p:nvPr/>
        </p:nvSpPr>
        <p:spPr bwMode="auto">
          <a:xfrm>
            <a:off x="5724525" y="3141663"/>
            <a:ext cx="3095625" cy="1655762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900"/>
          </a:p>
        </p:txBody>
      </p:sp>
      <p:sp>
        <p:nvSpPr>
          <p:cNvPr id="21521" name="Text Box 83"/>
          <p:cNvSpPr txBox="1">
            <a:spLocks noChangeArrowheads="1"/>
          </p:cNvSpPr>
          <p:nvPr/>
        </p:nvSpPr>
        <p:spPr bwMode="auto">
          <a:xfrm>
            <a:off x="5795963" y="3141663"/>
            <a:ext cx="29527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400" b="1" dirty="0">
                <a:latin typeface="Times New Roman" pitchFamily="18" charset="0"/>
              </a:rPr>
              <a:t>ПРОФИЦИТ</a:t>
            </a:r>
          </a:p>
          <a:p>
            <a:pPr algn="ctr" eaLnBrk="1" hangingPunct="1"/>
            <a:r>
              <a:rPr lang="ru-RU" altLang="ru-RU" sz="1400" b="1" dirty="0">
                <a:latin typeface="Times New Roman" pitchFamily="18" charset="0"/>
              </a:rPr>
              <a:t>(доходы больше расходов)</a:t>
            </a:r>
          </a:p>
          <a:p>
            <a:pPr algn="just" eaLnBrk="1" hangingPunct="1">
              <a:spcBef>
                <a:spcPct val="50000"/>
              </a:spcBef>
            </a:pPr>
            <a:r>
              <a:rPr lang="ru-RU" altLang="ru-RU" sz="1300" dirty="0">
                <a:latin typeface="Times New Roman" pitchFamily="18" charset="0"/>
              </a:rPr>
              <a:t>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</p:txBody>
      </p:sp>
    </p:spTree>
    <p:extLst>
      <p:ext uri="{BB962C8B-B14F-4D97-AF65-F5344CB8AC3E}">
        <p14:creationId xmlns:p14="http://schemas.microsoft.com/office/powerpoint/2010/main" val="18391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7950" y="188913"/>
            <a:ext cx="8786813" cy="6480175"/>
          </a:xfrm>
        </p:spPr>
        <p:txBody>
          <a:bodyPr/>
          <a:lstStyle/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marL="0" indent="542925" algn="just" eaLnBrk="1" hangingPunct="1">
              <a:buFontTx/>
              <a:buNone/>
            </a:pPr>
            <a:endParaRPr lang="ru-RU" altLang="ru-RU" sz="1800" b="1" dirty="0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grpSp>
        <p:nvGrpSpPr>
          <p:cNvPr id="22531" name="AutoShape 6"/>
          <p:cNvGrpSpPr>
            <a:grpSpLocks/>
          </p:cNvGrpSpPr>
          <p:nvPr/>
        </p:nvGrpSpPr>
        <p:grpSpPr bwMode="auto">
          <a:xfrm>
            <a:off x="2339975" y="319088"/>
            <a:ext cx="4681538" cy="388937"/>
            <a:chOff x="1233" y="-197"/>
            <a:chExt cx="3291" cy="1324"/>
          </a:xfrm>
        </p:grpSpPr>
        <p:pic>
          <p:nvPicPr>
            <p:cNvPr id="22560" name="AutoShape 6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3" y="-197"/>
              <a:ext cx="3291" cy="1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61" name="Text Box 23"/>
            <p:cNvSpPr txBox="1">
              <a:spLocks noChangeArrowheads="1"/>
            </p:cNvSpPr>
            <p:nvPr/>
          </p:nvSpPr>
          <p:spPr bwMode="auto">
            <a:xfrm>
              <a:off x="1311" y="85"/>
              <a:ext cx="3138" cy="759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ru-RU" altLang="ru-RU" sz="2000" b="1" i="1">
                  <a:latin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7171" name="AutoShape 7"/>
          <p:cNvSpPr>
            <a:spLocks noChangeArrowheads="1"/>
          </p:cNvSpPr>
          <p:nvPr/>
        </p:nvSpPr>
        <p:spPr bwMode="auto">
          <a:xfrm>
            <a:off x="699127" y="885240"/>
            <a:ext cx="1838801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7172" name="AutoShape 8"/>
          <p:cNvSpPr>
            <a:spLocks noChangeArrowheads="1"/>
          </p:cNvSpPr>
          <p:nvPr/>
        </p:nvSpPr>
        <p:spPr bwMode="auto">
          <a:xfrm>
            <a:off x="2693211" y="865071"/>
            <a:ext cx="1843212" cy="4796175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4729506" y="885239"/>
            <a:ext cx="1910302" cy="4776007"/>
          </a:xfrm>
          <a:prstGeom prst="flowChartAlternateProcess">
            <a:avLst/>
          </a:prstGeom>
          <a:solidFill>
            <a:srgbClr val="CCFFCC">
              <a:alpha val="7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41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1943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900"/>
          </a:p>
        </p:txBody>
      </p:sp>
      <p:sp>
        <p:nvSpPr>
          <p:cNvPr id="22542" name="Text Box 40"/>
          <p:cNvSpPr txBox="1">
            <a:spLocks noChangeArrowheads="1"/>
          </p:cNvSpPr>
          <p:nvPr/>
        </p:nvSpPr>
        <p:spPr bwMode="auto">
          <a:xfrm>
            <a:off x="823913" y="989013"/>
            <a:ext cx="1584325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Times New Roman" pitchFamily="18" charset="0"/>
              </a:rPr>
              <a:t>Дотации </a:t>
            </a:r>
            <a:endParaRPr lang="ru-RU" altLang="ru-RU" b="1" dirty="0">
              <a:latin typeface="Times New Roman" pitchFamily="18" charset="0"/>
            </a:endParaRP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 «</a:t>
            </a:r>
            <a:r>
              <a:rPr lang="en-US" altLang="ru-RU" sz="1400" b="1" i="1" dirty="0" err="1">
                <a:latin typeface="Times New Roman" pitchFamily="18" charset="0"/>
              </a:rPr>
              <a:t>Dotatio</a:t>
            </a:r>
            <a:r>
              <a:rPr lang="ru-RU" altLang="ru-RU" sz="1400" b="1" i="1" dirty="0">
                <a:latin typeface="Times New Roman" pitchFamily="18" charset="0"/>
              </a:rPr>
              <a:t>» -дар, пожертвование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Предоставляется без определения конкретной цели их использования</a:t>
            </a:r>
          </a:p>
        </p:txBody>
      </p:sp>
      <p:sp>
        <p:nvSpPr>
          <p:cNvPr id="22543" name="Text Box 41"/>
          <p:cNvSpPr txBox="1">
            <a:spLocks noChangeArrowheads="1"/>
          </p:cNvSpPr>
          <p:nvPr/>
        </p:nvSpPr>
        <p:spPr bwMode="auto">
          <a:xfrm>
            <a:off x="2786063" y="887413"/>
            <a:ext cx="1657350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itchFamily="18" charset="0"/>
              </a:rPr>
              <a:t>Субвенции </a:t>
            </a:r>
          </a:p>
          <a:p>
            <a:pPr eaLnBrk="1" hangingPunct="1"/>
            <a:r>
              <a:rPr lang="ru-RU" altLang="ru-RU" sz="1400" b="1" dirty="0">
                <a:latin typeface="Times New Roman" pitchFamily="18" charset="0"/>
              </a:rPr>
              <a:t>(</a:t>
            </a:r>
            <a:r>
              <a:rPr lang="ru-RU" altLang="ru-RU" sz="1400" b="1" i="1" dirty="0">
                <a:latin typeface="Times New Roman" pitchFamily="18" charset="0"/>
              </a:rPr>
              <a:t>от лат.</a:t>
            </a:r>
            <a:r>
              <a:rPr lang="en-US" altLang="ru-RU" sz="1400" b="1" i="1" dirty="0">
                <a:latin typeface="Times New Roman" pitchFamily="18" charset="0"/>
              </a:rPr>
              <a:t> </a:t>
            </a:r>
            <a:r>
              <a:rPr lang="ru-RU" altLang="ru-RU" sz="1400" b="1" i="1" dirty="0">
                <a:latin typeface="Times New Roman" pitchFamily="18" charset="0"/>
              </a:rPr>
              <a:t>«</a:t>
            </a:r>
            <a:r>
              <a:rPr lang="en-US" altLang="ru-RU" sz="1400" b="1" i="1" dirty="0" err="1">
                <a:latin typeface="Times New Roman" pitchFamily="18" charset="0"/>
              </a:rPr>
              <a:t>Subvenire</a:t>
            </a:r>
            <a:r>
              <a:rPr lang="ru-RU" altLang="ru-RU" sz="1400" b="1" i="1" dirty="0">
                <a:latin typeface="Times New Roman" pitchFamily="18" charset="0"/>
              </a:rPr>
              <a:t>»</a:t>
            </a:r>
            <a:r>
              <a:rPr lang="en-US" altLang="ru-RU" sz="1400" b="1" i="1" dirty="0">
                <a:latin typeface="Times New Roman" pitchFamily="18" charset="0"/>
              </a:rPr>
              <a:t> - </a:t>
            </a:r>
            <a:r>
              <a:rPr lang="ru-RU" altLang="ru-RU" sz="1400" b="1" i="1" dirty="0">
                <a:latin typeface="Times New Roman" pitchFamily="18" charset="0"/>
              </a:rPr>
              <a:t>приходить на помощь</a:t>
            </a:r>
            <a:r>
              <a:rPr lang="ru-RU" altLang="ru-RU" sz="1400" b="1" dirty="0">
                <a:latin typeface="Times New Roman" pitchFamily="18" charset="0"/>
              </a:rPr>
              <a:t>)</a:t>
            </a:r>
          </a:p>
          <a:p>
            <a:pPr eaLnBrk="1" hangingPunct="1"/>
            <a:r>
              <a:rPr lang="ru-RU" altLang="ru-RU" sz="1400" dirty="0">
                <a:latin typeface="Times New Roman" pitchFamily="18" charset="0"/>
              </a:rPr>
              <a:t>Предоставляются на финансирование «переданных» другим публично-правовым образованиям полномочий</a:t>
            </a:r>
          </a:p>
        </p:txBody>
      </p:sp>
      <p:sp>
        <p:nvSpPr>
          <p:cNvPr id="22544" name="Text Box 42"/>
          <p:cNvSpPr txBox="1">
            <a:spLocks noChangeArrowheads="1"/>
          </p:cNvSpPr>
          <p:nvPr/>
        </p:nvSpPr>
        <p:spPr bwMode="auto">
          <a:xfrm>
            <a:off x="4814888" y="887413"/>
            <a:ext cx="1727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latin typeface="Times New Roman" pitchFamily="18" charset="0"/>
              </a:rPr>
              <a:t>Субсидии </a:t>
            </a:r>
          </a:p>
          <a:p>
            <a:pPr eaLnBrk="1" hangingPunct="1"/>
            <a:r>
              <a:rPr lang="ru-RU" altLang="ru-RU" sz="1400" b="1" i="1">
                <a:latin typeface="Times New Roman" pitchFamily="18" charset="0"/>
              </a:rPr>
              <a:t>(от лат. «</a:t>
            </a:r>
            <a:r>
              <a:rPr lang="en-US" altLang="ru-RU" sz="1400" b="1" i="1">
                <a:latin typeface="Times New Roman" pitchFamily="18" charset="0"/>
              </a:rPr>
              <a:t>Subsiduim</a:t>
            </a:r>
            <a:r>
              <a:rPr lang="ru-RU" altLang="ru-RU" sz="1400" b="1" i="1">
                <a:latin typeface="Times New Roman" pitchFamily="18" charset="0"/>
              </a:rPr>
              <a:t>» - поддержка)</a:t>
            </a:r>
          </a:p>
          <a:p>
            <a:pPr eaLnBrk="1" hangingPunct="1"/>
            <a:r>
              <a:rPr lang="ru-RU" altLang="ru-RU" sz="1400">
                <a:latin typeface="Times New Roman" pitchFamily="18" charset="0"/>
              </a:rPr>
              <a:t>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22545" name="Line 43"/>
          <p:cNvSpPr>
            <a:spLocks noChangeShapeType="1"/>
          </p:cNvSpPr>
          <p:nvPr/>
        </p:nvSpPr>
        <p:spPr bwMode="auto">
          <a:xfrm flipH="1">
            <a:off x="2051050" y="685800"/>
            <a:ext cx="496888" cy="1809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6" name="Line 44"/>
          <p:cNvSpPr>
            <a:spLocks noChangeShapeType="1"/>
          </p:cNvSpPr>
          <p:nvPr/>
        </p:nvSpPr>
        <p:spPr bwMode="auto">
          <a:xfrm flipH="1">
            <a:off x="3614738" y="700088"/>
            <a:ext cx="327025" cy="187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7" name="Line 45"/>
          <p:cNvSpPr>
            <a:spLocks noChangeShapeType="1"/>
          </p:cNvSpPr>
          <p:nvPr/>
        </p:nvSpPr>
        <p:spPr bwMode="auto">
          <a:xfrm>
            <a:off x="6659563" y="692150"/>
            <a:ext cx="576262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6830516" y="856414"/>
            <a:ext cx="2112489" cy="4804831"/>
          </a:xfrm>
          <a:prstGeom prst="flowChartAlternateProcess">
            <a:avLst/>
          </a:prstGeom>
          <a:solidFill>
            <a:srgbClr val="CCFFCC">
              <a:alpha val="7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>
            <a:lvl1pPr algn="l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300" smtClean="0">
              <a:latin typeface="Times New Roman" pitchFamily="18" charset="0"/>
            </a:endParaRPr>
          </a:p>
        </p:txBody>
      </p:sp>
      <p:sp>
        <p:nvSpPr>
          <p:cNvPr id="22552" name="Line 50"/>
          <p:cNvSpPr>
            <a:spLocks noChangeShapeType="1"/>
          </p:cNvSpPr>
          <p:nvPr/>
        </p:nvSpPr>
        <p:spPr bwMode="auto">
          <a:xfrm>
            <a:off x="5430838" y="685800"/>
            <a:ext cx="260350" cy="2016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53" name="Text Box 51"/>
          <p:cNvSpPr txBox="1">
            <a:spLocks noChangeArrowheads="1"/>
          </p:cNvSpPr>
          <p:nvPr/>
        </p:nvSpPr>
        <p:spPr bwMode="auto">
          <a:xfrm>
            <a:off x="6914823" y="885239"/>
            <a:ext cx="1977657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Times New Roman" pitchFamily="18" charset="0"/>
              </a:rPr>
              <a:t>Иные межбюджетные трансферты</a:t>
            </a:r>
            <a:r>
              <a:rPr lang="ru-RU" altLang="ru-RU" sz="900" dirty="0"/>
              <a:t> </a:t>
            </a:r>
            <a:r>
              <a:rPr lang="ru-RU" altLang="ru-RU" sz="1400" b="1" i="1" dirty="0">
                <a:latin typeface="Times New Roman" pitchFamily="18" charset="0"/>
              </a:rPr>
              <a:t>(</a:t>
            </a:r>
            <a:r>
              <a:rPr lang="ru-RU" altLang="ru-RU" sz="1400" b="1" i="1" dirty="0" err="1">
                <a:latin typeface="Times New Roman" pitchFamily="18" charset="0"/>
              </a:rPr>
              <a:t>Трансфе́рт</a:t>
            </a:r>
            <a:r>
              <a:rPr lang="ru-RU" altLang="ru-RU" sz="1400" b="1" i="1" dirty="0">
                <a:latin typeface="Times New Roman" pitchFamily="18" charset="0"/>
              </a:rPr>
              <a:t> от лат. «</a:t>
            </a:r>
            <a:r>
              <a:rPr lang="ru-RU" altLang="ru-RU" sz="1400" b="1" i="1" dirty="0" err="1">
                <a:latin typeface="Times New Roman" pitchFamily="18" charset="0"/>
              </a:rPr>
              <a:t>Transfero</a:t>
            </a:r>
            <a:r>
              <a:rPr lang="ru-RU" altLang="ru-RU" sz="1400" b="1" i="1" dirty="0">
                <a:latin typeface="Times New Roman" pitchFamily="18" charset="0"/>
              </a:rPr>
              <a:t>»-</a:t>
            </a:r>
            <a:r>
              <a:rPr lang="ru-RU" altLang="ru-RU" sz="1400" b="1" i="1" dirty="0" err="1" smtClean="0">
                <a:latin typeface="Times New Roman" pitchFamily="18" charset="0"/>
              </a:rPr>
              <a:t>переношу,перемещаю</a:t>
            </a:r>
            <a:r>
              <a:rPr lang="ru-RU" altLang="ru-RU" sz="1400" b="1" i="1" dirty="0">
                <a:latin typeface="Times New Roman" pitchFamily="18" charset="0"/>
              </a:rPr>
              <a:t>)</a:t>
            </a:r>
            <a:r>
              <a:rPr lang="ru-RU" altLang="ru-RU" sz="1400" b="1" dirty="0"/>
              <a:t> </a:t>
            </a:r>
            <a:r>
              <a:rPr lang="ru-RU" altLang="ru-RU" sz="1400" dirty="0">
                <a:latin typeface="Times New Roman" pitchFamily="18" charset="0"/>
              </a:rPr>
              <a:t>Предоставляются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alt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093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4796" y="81839"/>
            <a:ext cx="711968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характеристики бюджета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Грузиновского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поселения Морозовского района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 </a:t>
            </a:r>
            <a:r>
              <a:rPr lang="ru-RU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en-US" sz="2000" b="1" dirty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000" b="1" dirty="0">
              <a:ln w="10541" cmpd="sng">
                <a:solidFill>
                  <a:schemeClr val="accent2">
                    <a:lumMod val="75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8670" y="1337915"/>
            <a:ext cx="7807024" cy="45719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  <a:ln cmpd="thickThin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innerShdw blurRad="63500" dist="50800" dir="2700000">
              <a:schemeClr val="accent4">
                <a:lumMod val="20000"/>
                <a:lumOff val="80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8670" y="1556792"/>
            <a:ext cx="3474888" cy="873951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94134" y="1556791"/>
            <a:ext cx="2702202" cy="873951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8100000" scaled="1"/>
            <a:tileRect/>
          </a:gradFill>
          <a:ln>
            <a:solidFill>
              <a:schemeClr val="accent1">
                <a:shade val="50000"/>
                <a:shade val="75000"/>
                <a:satMod val="125000"/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4986574"/>
            <a:ext cx="2592288" cy="746682"/>
          </a:xfrm>
          <a:prstGeom prst="roundRect">
            <a:avLst>
              <a:gd name="adj" fmla="val 50000"/>
            </a:avLst>
          </a:prstGeom>
          <a:blipFill>
            <a:blip r:embed="rId2" cstate="print"/>
            <a:tile tx="0" ty="0" sx="100000" sy="100000" flip="none" algn="tl"/>
          </a:blip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8670" y="2759715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Доходы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8670" y="3717032"/>
            <a:ext cx="34748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Расходы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8670" y="4986573"/>
            <a:ext cx="347488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Дефицит(-), Профицит</a:t>
            </a:r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(+),                 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рублей.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004048" y="2759715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6936,7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  <p:sp>
        <p:nvSpPr>
          <p:cNvPr id="22" name="TextBox 21"/>
          <p:cNvSpPr txBox="1"/>
          <p:nvPr/>
        </p:nvSpPr>
        <p:spPr>
          <a:xfrm flipH="1">
            <a:off x="5004048" y="3717032"/>
            <a:ext cx="25922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6936,7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</a:t>
            </a:r>
          </a:p>
        </p:txBody>
      </p:sp>
    </p:spTree>
    <p:extLst>
      <p:ext uri="{BB962C8B-B14F-4D97-AF65-F5344CB8AC3E}">
        <p14:creationId xmlns:p14="http://schemas.microsoft.com/office/powerpoint/2010/main" val="10003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трелка вправо 23"/>
          <p:cNvSpPr/>
          <p:nvPr/>
        </p:nvSpPr>
        <p:spPr>
          <a:xfrm rot="16200000">
            <a:off x="3640064" y="3553734"/>
            <a:ext cx="1735644" cy="294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12069900">
            <a:off x="6185848" y="2008884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трелка вправо 1"/>
          <p:cNvSpPr/>
          <p:nvPr/>
        </p:nvSpPr>
        <p:spPr>
          <a:xfrm rot="20204792">
            <a:off x="1213276" y="2193370"/>
            <a:ext cx="1504799" cy="4178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2739436" y="1412776"/>
            <a:ext cx="3399784" cy="12410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6936,7</a:t>
            </a:r>
          </a:p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6511" y="224734"/>
            <a:ext cx="739942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2000" b="1" dirty="0" err="1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Грузиновского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Морозовского района </a:t>
            </a:r>
            <a:r>
              <a:rPr lang="ru-RU" sz="2000" b="1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 2016 год</a:t>
            </a:r>
            <a:r>
              <a:rPr lang="ru-RU" sz="2000" b="1" cap="none" spc="0" dirty="0" smtClean="0">
                <a:ln w="10541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" name="TextBox 36"/>
          <p:cNvSpPr txBox="1"/>
          <p:nvPr/>
        </p:nvSpPr>
        <p:spPr>
          <a:xfrm rot="10800000" flipH="1" flipV="1">
            <a:off x="6282511" y="2802447"/>
            <a:ext cx="2249929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1369,8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 flipH="1">
            <a:off x="3226469" y="4568811"/>
            <a:ext cx="256283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1761,7тыс.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323528" y="2891281"/>
            <a:ext cx="26642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3805,2 тыс. руб.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9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824661"/>
          </a:xfrm>
          <a:ln>
            <a:noFill/>
          </a:ln>
        </p:spPr>
        <p:txBody>
          <a:bodyPr>
            <a:scene3d>
              <a:camera prst="orthographicFront"/>
              <a:lightRig rig="threePt" dir="t"/>
            </a:scene3d>
            <a:sp3d prstMaterial="dkEdge">
              <a:bevelT w="0" h="0"/>
            </a:sp3d>
          </a:bodyPr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  <a:endParaRPr lang="ru-RU" sz="2000" dirty="0">
              <a:ln>
                <a:solidFill>
                  <a:srgbClr val="00B0F0">
                    <a:alpha val="98000"/>
                  </a:srgbClr>
                </a:solidFill>
              </a:ln>
              <a:solidFill>
                <a:schemeClr val="tx1"/>
              </a:solidFill>
              <a:effectLst>
                <a:glow>
                  <a:schemeClr val="accent1"/>
                </a:glow>
                <a:innerShdw blurRad="63500" dist="50800">
                  <a:prstClr val="black"/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объединение 14"/>
          <p:cNvSpPr/>
          <p:nvPr/>
        </p:nvSpPr>
        <p:spPr>
          <a:xfrm rot="14456405">
            <a:off x="1062440" y="3184506"/>
            <a:ext cx="3220968" cy="2778316"/>
          </a:xfrm>
          <a:prstGeom prst="flowChartMerge">
            <a:avLst/>
          </a:prstGeom>
          <a:solidFill>
            <a:srgbClr val="FF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252000" tIns="612000" rIns="0" bIns="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Земельный </a:t>
            </a:r>
            <a:r>
              <a:rPr lang="ru-RU" sz="1600" dirty="0" smtClean="0">
                <a:solidFill>
                  <a:schemeClr val="tx1"/>
                </a:solidFill>
              </a:rPr>
              <a:t>налог 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2815,6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Блок-схема: объединение 16"/>
          <p:cNvSpPr/>
          <p:nvPr/>
        </p:nvSpPr>
        <p:spPr>
          <a:xfrm rot="10800000">
            <a:off x="2699792" y="4052320"/>
            <a:ext cx="3811426" cy="2805680"/>
          </a:xfrm>
          <a:prstGeom prst="flowChartMerge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504000" tIns="360000" rIns="360000" bIns="108000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endParaRPr lang="ru-RU" sz="1400" dirty="0" smtClean="0"/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Государственная пошлина за совершение нотариальных действий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4,7 тыс. рублей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0" name="Блок-схема: объединение 19"/>
          <p:cNvSpPr/>
          <p:nvPr/>
        </p:nvSpPr>
        <p:spPr>
          <a:xfrm rot="7166742">
            <a:off x="4972486" y="3082057"/>
            <a:ext cx="3029585" cy="2819516"/>
          </a:xfrm>
          <a:prstGeom prst="flowChartMerg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288000" tIns="612000" rIns="216000" bIns="0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имущество физических </a:t>
            </a:r>
            <a:r>
              <a:rPr lang="ru-RU" sz="1400" dirty="0" smtClean="0">
                <a:solidFill>
                  <a:schemeClr val="tx1"/>
                </a:solidFill>
              </a:rPr>
              <a:t>лиц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 тыс.рублей</a:t>
            </a:r>
          </a:p>
        </p:txBody>
      </p:sp>
      <p:sp>
        <p:nvSpPr>
          <p:cNvPr id="21" name="Овал 20"/>
          <p:cNvSpPr/>
          <p:nvPr/>
        </p:nvSpPr>
        <p:spPr>
          <a:xfrm>
            <a:off x="3828068" y="3212976"/>
            <a:ext cx="1201769" cy="742021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3805,2</a:t>
            </a:r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 rot="3763569">
            <a:off x="4658785" y="1262518"/>
            <a:ext cx="3369798" cy="2919184"/>
          </a:xfrm>
          <a:prstGeom prst="flowChartMerge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lIns="396000" tIns="252000" rIns="288000" bIns="3600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Акцизы по </a:t>
            </a:r>
            <a:r>
              <a:rPr lang="ru-RU" sz="1200" dirty="0" smtClean="0">
                <a:solidFill>
                  <a:schemeClr val="tx1"/>
                </a:solidFill>
              </a:rPr>
              <a:t>подакцизным товарам </a:t>
            </a:r>
            <a:r>
              <a:rPr lang="ru-RU" sz="1200" dirty="0">
                <a:solidFill>
                  <a:schemeClr val="tx1"/>
                </a:solidFill>
              </a:rPr>
              <a:t>(продукции</a:t>
            </a:r>
            <a:r>
              <a:rPr lang="ru-RU" sz="1200" dirty="0" smtClean="0">
                <a:solidFill>
                  <a:schemeClr val="tx1"/>
                </a:solidFill>
              </a:rPr>
              <a:t>),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производимым </a:t>
            </a:r>
            <a:r>
              <a:rPr lang="ru-RU" sz="1200" dirty="0">
                <a:solidFill>
                  <a:schemeClr val="tx1"/>
                </a:solidFill>
              </a:rPr>
              <a:t>на территории Российской Федерации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545,8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Блок-схема: объединение 12"/>
          <p:cNvSpPr/>
          <p:nvPr/>
        </p:nvSpPr>
        <p:spPr>
          <a:xfrm>
            <a:off x="2471020" y="555680"/>
            <a:ext cx="3915867" cy="2575394"/>
          </a:xfrm>
          <a:prstGeom prst="flowChartMerge">
            <a:avLst/>
          </a:prstGeom>
          <a:solidFill>
            <a:srgbClr val="FFC000"/>
          </a:solidFill>
          <a:ln/>
        </p:spPr>
        <p:style>
          <a:lnRef idx="1">
            <a:schemeClr val="accent6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Налог на доходы физических лиц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201,1тыс.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 rot="18154656">
            <a:off x="918270" y="1465006"/>
            <a:ext cx="3354813" cy="2778316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540000" bIns="7200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Единый сельскохозяйственный налог </a:t>
            </a:r>
            <a:endParaRPr lang="ru-RU" sz="1200" dirty="0">
              <a:solidFill>
                <a:schemeClr val="tx1"/>
              </a:solidFill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164,4 тыс. рублей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9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  <p:bldP spid="12" grpId="0" animBg="1"/>
      <p:bldP spid="13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440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объединение 2"/>
          <p:cNvSpPr/>
          <p:nvPr/>
        </p:nvSpPr>
        <p:spPr>
          <a:xfrm rot="5400000">
            <a:off x="3858199" y="1679702"/>
            <a:ext cx="5949277" cy="3111172"/>
          </a:xfrm>
          <a:prstGeom prst="flowChartMerg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432000" bIns="0" rtlCol="0" anchor="ctr" anchorCtr="1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Прочие поступления от денежных взысканий (штрафов) и иных сумм в возмещении ущерба 2,2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flipH="1">
            <a:off x="3635896" y="2132856"/>
            <a:ext cx="1656184" cy="200348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1369,8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Блок-схема: объединение 10"/>
          <p:cNvSpPr/>
          <p:nvPr/>
        </p:nvSpPr>
        <p:spPr>
          <a:xfrm rot="16200000">
            <a:off x="-792596" y="1781435"/>
            <a:ext cx="5832647" cy="3024337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Доходы, получаемые в виде арендной платы за земли, находящиеся в собственности поселения 1367,6 тыс.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рублей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79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n>
                  <a:solidFill>
                    <a:srgbClr val="00B0F0">
                      <a:alpha val="98000"/>
                    </a:srgbClr>
                  </a:solidFill>
                </a:ln>
                <a:solidFill>
                  <a:schemeClr val="tx1"/>
                </a:solidFill>
                <a:effectLst>
                  <a:glow>
                    <a:schemeClr val="accent1"/>
                  </a:glow>
                  <a:innerShdw blurRad="63500" dist="50800">
                    <a:prstClr val="black"/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Блок-схема: извлечение 1"/>
          <p:cNvSpPr/>
          <p:nvPr/>
        </p:nvSpPr>
        <p:spPr>
          <a:xfrm>
            <a:off x="1619672" y="4293096"/>
            <a:ext cx="5734998" cy="2164064"/>
          </a:xfrm>
          <a:prstGeom prst="flowChartExtra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108000" bIns="684000"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межбюджетные трансферты, передаваемые бюджетам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 109,0</a:t>
            </a:r>
            <a:endParaRPr lang="ru-RU" sz="1600" dirty="0"/>
          </a:p>
        </p:txBody>
      </p:sp>
      <p:sp>
        <p:nvSpPr>
          <p:cNvPr id="3" name="Блок-схема: объединение 2"/>
          <p:cNvSpPr/>
          <p:nvPr/>
        </p:nvSpPr>
        <p:spPr>
          <a:xfrm rot="17382314">
            <a:off x="466198" y="1493537"/>
            <a:ext cx="3524242" cy="3340605"/>
          </a:xfrm>
          <a:prstGeom prst="flowChartMerg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1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 на осуществление первичного воинского учета на территориях, где отсутствуют военные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комиссариаты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69,9 </a:t>
            </a:r>
            <a:r>
              <a:rPr lang="ru-RU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т.р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объединение 5"/>
          <p:cNvSpPr/>
          <p:nvPr/>
        </p:nvSpPr>
        <p:spPr>
          <a:xfrm rot="4091463">
            <a:off x="5006638" y="1222427"/>
            <a:ext cx="3192602" cy="3717952"/>
          </a:xfrm>
          <a:prstGeom prst="flowChartMerg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576000" tIns="0" rIns="648000" bIns="468000"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передаваемых полномочий субъектов Российской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0,2 т.р.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886498" y="3277513"/>
            <a:ext cx="1164401" cy="923365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3333,4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2634323" y="624286"/>
            <a:ext cx="3804694" cy="2566524"/>
          </a:xfrm>
          <a:prstGeom prst="flowChartMerg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144000" bIns="0"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Дотации на выравнивание бюджетной обеспеченности 1582,6 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49301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2076</TotalTime>
  <Words>781</Words>
  <Application>Microsoft Office PowerPoint</Application>
  <PresentationFormat>Экран (4:3)</PresentationFormat>
  <Paragraphs>159</Paragraphs>
  <Slides>14</Slides>
  <Notes>1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Налоговые доходы</vt:lpstr>
      <vt:lpstr>Неналоговые доходы</vt:lpstr>
      <vt:lpstr>Безвозмездные поступления</vt:lpstr>
      <vt:lpstr>Классификация расходов бюджета по разделам</vt:lpstr>
      <vt:lpstr>Расходы бюджета Грузиновского  сельского поселения  Морозовского района на 2016 год</vt:lpstr>
      <vt:lpstr>Презентация PowerPoint</vt:lpstr>
      <vt:lpstr>Муниципальные программы  Грузиновского  сельского поселения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USER1</cp:lastModifiedBy>
  <cp:revision>251</cp:revision>
  <cp:lastPrinted>2016-02-11T10:26:46Z</cp:lastPrinted>
  <dcterms:created xsi:type="dcterms:W3CDTF">2014-05-12T16:47:43Z</dcterms:created>
  <dcterms:modified xsi:type="dcterms:W3CDTF">2016-02-15T10:32:12Z</dcterms:modified>
</cp:coreProperties>
</file>