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0" r:id="rId4"/>
    <p:sldId id="267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5.5300622144454178E-2"/>
                  <c:y val="-5.22695391014023E-3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Дотация на выравнивание бюджетной обеспеченности</c:v>
                </c:pt>
                <c:pt idx="1">
                  <c:v>Субвенции на осуществление первичного воинского учета</c:v>
                </c:pt>
                <c:pt idx="2">
                  <c:v>Субвенции на выполнение передаваемых полномочий</c:v>
                </c:pt>
                <c:pt idx="3">
                  <c:v>Дотация на обеспечение мер по сбалансированности бюджетов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2700</c:v>
                </c:pt>
                <c:pt idx="1">
                  <c:v>31</c:v>
                </c:pt>
                <c:pt idx="2">
                  <c:v>0.2</c:v>
                </c:pt>
                <c:pt idx="3">
                  <c:v>116.7</c:v>
                </c:pt>
              </c:numCache>
            </c:numRef>
          </c:val>
        </c:ser>
        <c:dLbls/>
      </c:pie3DChart>
    </c:plotArea>
    <c:legend>
      <c:legendPos val="r"/>
      <c:layout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0DE2E5-393E-4659-A9F0-74C49CA653A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CAE882-9136-4A98-83C5-47F0AA0297BE}">
      <dgm:prSet/>
      <dgm:spPr>
        <a:solidFill>
          <a:schemeClr val="accent2"/>
        </a:solidFill>
      </dgm:spPr>
      <dgm:t>
        <a:bodyPr/>
        <a:lstStyle/>
        <a:p>
          <a:pPr algn="ctr" rtl="0"/>
          <a:r>
            <a:rPr lang="ru-RU" i="1" dirty="0" smtClean="0"/>
            <a:t>Подготовлен на основе Решения Собрания депутатов </a:t>
          </a:r>
          <a:r>
            <a:rPr lang="ru-RU" i="1" dirty="0" err="1" smtClean="0"/>
            <a:t>Грузиновского</a:t>
          </a:r>
          <a:r>
            <a:rPr lang="ru-RU" i="1" dirty="0" smtClean="0"/>
            <a:t> сельского поселения</a:t>
          </a:r>
          <a:endParaRPr lang="ru-RU" i="1" dirty="0"/>
        </a:p>
      </dgm:t>
    </dgm:pt>
    <dgm:pt modelId="{E47E9F84-87B0-469D-A8FD-4558FFE44058}" type="parTrans" cxnId="{F487D1A2-14DF-4254-87E8-1E535A467161}">
      <dgm:prSet/>
      <dgm:spPr/>
      <dgm:t>
        <a:bodyPr/>
        <a:lstStyle/>
        <a:p>
          <a:endParaRPr lang="ru-RU"/>
        </a:p>
      </dgm:t>
    </dgm:pt>
    <dgm:pt modelId="{EF9EB9AF-118D-4E09-9D7C-F94C6F022C71}" type="sibTrans" cxnId="{F487D1A2-14DF-4254-87E8-1E535A467161}">
      <dgm:prSet/>
      <dgm:spPr/>
      <dgm:t>
        <a:bodyPr/>
        <a:lstStyle/>
        <a:p>
          <a:endParaRPr lang="ru-RU"/>
        </a:p>
      </dgm:t>
    </dgm:pt>
    <dgm:pt modelId="{5D0EDF69-C30F-4654-AF96-CC7A6EEA38C9}" type="pres">
      <dgm:prSet presAssocID="{E90DE2E5-393E-4659-A9F0-74C49CA653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DB3CB0-CC05-4612-B6FE-BBC2AEB14FC5}" type="pres">
      <dgm:prSet presAssocID="{F5CAE882-9136-4A98-83C5-47F0AA0297BE}" presName="parentText" presStyleLbl="node1" presStyleIdx="0" presStyleCnt="1" custLinFactNeighborX="1244" custLinFactNeighborY="581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87D1A2-14DF-4254-87E8-1E535A467161}" srcId="{E90DE2E5-393E-4659-A9F0-74C49CA653A9}" destId="{F5CAE882-9136-4A98-83C5-47F0AA0297BE}" srcOrd="0" destOrd="0" parTransId="{E47E9F84-87B0-469D-A8FD-4558FFE44058}" sibTransId="{EF9EB9AF-118D-4E09-9D7C-F94C6F022C71}"/>
    <dgm:cxn modelId="{C5B52AAB-D9F6-44C7-9AB8-C2E63E058BC2}" type="presOf" srcId="{F5CAE882-9136-4A98-83C5-47F0AA0297BE}" destId="{F8DB3CB0-CC05-4612-B6FE-BBC2AEB14FC5}" srcOrd="0" destOrd="0" presId="urn:microsoft.com/office/officeart/2005/8/layout/vList2"/>
    <dgm:cxn modelId="{6441A582-387E-4070-95EC-A3D2291784FB}" type="presOf" srcId="{E90DE2E5-393E-4659-A9F0-74C49CA653A9}" destId="{5D0EDF69-C30F-4654-AF96-CC7A6EEA38C9}" srcOrd="0" destOrd="0" presId="urn:microsoft.com/office/officeart/2005/8/layout/vList2"/>
    <dgm:cxn modelId="{2375A421-1534-485C-B430-4D782BBFBF38}" type="presParOf" srcId="{5D0EDF69-C30F-4654-AF96-CC7A6EEA38C9}" destId="{F8DB3CB0-CC05-4612-B6FE-BBC2AEB14FC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0DEE32-7A1B-4BC1-926E-ADDAA345B24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938523-99FE-466E-BCC7-9956D4D6C35C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sz="1400" dirty="0" smtClean="0"/>
            <a:t>Доходы бюджета  </a:t>
          </a:r>
          <a:r>
            <a:rPr lang="ru-RU" sz="1400" dirty="0" smtClean="0"/>
            <a:t>3999,5</a:t>
          </a:r>
          <a:endParaRPr lang="ru-RU" sz="1400" dirty="0"/>
        </a:p>
      </dgm:t>
    </dgm:pt>
    <dgm:pt modelId="{C4C1C564-6599-4E58-B9F0-A642A461637D}" type="parTrans" cxnId="{7E4BEA6A-40BE-4913-BEDD-8BD31C35B5BA}">
      <dgm:prSet/>
      <dgm:spPr/>
      <dgm:t>
        <a:bodyPr/>
        <a:lstStyle/>
        <a:p>
          <a:endParaRPr lang="ru-RU"/>
        </a:p>
      </dgm:t>
    </dgm:pt>
    <dgm:pt modelId="{3BB88702-B3E2-4C8B-97CE-940943C6D1C7}" type="sibTrans" cxnId="{7E4BEA6A-40BE-4913-BEDD-8BD31C35B5BA}">
      <dgm:prSet/>
      <dgm:spPr/>
      <dgm:t>
        <a:bodyPr/>
        <a:lstStyle/>
        <a:p>
          <a:endParaRPr lang="ru-RU"/>
        </a:p>
      </dgm:t>
    </dgm:pt>
    <dgm:pt modelId="{0EBCE08C-D219-4C1C-BCEA-0C3805A5A309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sz="1400" dirty="0" smtClean="0"/>
            <a:t>Неналоговые доходы </a:t>
          </a:r>
          <a:r>
            <a:rPr lang="ru-RU" sz="1400" dirty="0" smtClean="0"/>
            <a:t>5,3</a:t>
          </a:r>
          <a:endParaRPr lang="ru-RU" sz="1400" dirty="0"/>
        </a:p>
      </dgm:t>
    </dgm:pt>
    <dgm:pt modelId="{6FD7C557-9856-4968-A15E-AD5A0454A520}" type="parTrans" cxnId="{738075D5-FD6E-49FD-9785-34FB37EDD6B1}">
      <dgm:prSet/>
      <dgm:spPr/>
      <dgm:t>
        <a:bodyPr/>
        <a:lstStyle/>
        <a:p>
          <a:endParaRPr lang="ru-RU"/>
        </a:p>
      </dgm:t>
    </dgm:pt>
    <dgm:pt modelId="{CC2615C4-8111-4D4F-B645-018462AA6669}" type="sibTrans" cxnId="{738075D5-FD6E-49FD-9785-34FB37EDD6B1}">
      <dgm:prSet/>
      <dgm:spPr/>
      <dgm:t>
        <a:bodyPr/>
        <a:lstStyle/>
        <a:p>
          <a:endParaRPr lang="ru-RU"/>
        </a:p>
      </dgm:t>
    </dgm:pt>
    <dgm:pt modelId="{620793DB-5BFD-47FC-A632-1CB0852FD0A4}">
      <dgm:prSet phldrT="[Текст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dirty="0" smtClean="0"/>
            <a:t>Безвозмездные поступления    </a:t>
          </a:r>
        </a:p>
        <a:p>
          <a:r>
            <a:rPr lang="ru-RU" dirty="0" smtClean="0"/>
            <a:t>2847,9</a:t>
          </a:r>
          <a:endParaRPr lang="ru-RU" dirty="0"/>
        </a:p>
      </dgm:t>
    </dgm:pt>
    <dgm:pt modelId="{EBFBFBB4-737D-4223-85FF-36C1AA188AF9}" type="parTrans" cxnId="{0EEB1192-3E04-415C-8A73-AD1AE62BE2E8}">
      <dgm:prSet/>
      <dgm:spPr/>
      <dgm:t>
        <a:bodyPr/>
        <a:lstStyle/>
        <a:p>
          <a:endParaRPr lang="ru-RU"/>
        </a:p>
      </dgm:t>
    </dgm:pt>
    <dgm:pt modelId="{B8F7097D-9148-4A43-B141-080FE32B7D90}" type="sibTrans" cxnId="{0EEB1192-3E04-415C-8A73-AD1AE62BE2E8}">
      <dgm:prSet/>
      <dgm:spPr/>
      <dgm:t>
        <a:bodyPr/>
        <a:lstStyle/>
        <a:p>
          <a:endParaRPr lang="ru-RU"/>
        </a:p>
      </dgm:t>
    </dgm:pt>
    <dgm:pt modelId="{63E43605-D053-4926-8335-E2CF462A48F4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sz="1400" dirty="0" smtClean="0"/>
            <a:t>Налоговые доходы    </a:t>
          </a:r>
          <a:r>
            <a:rPr lang="ru-RU" sz="1400" dirty="0" smtClean="0"/>
            <a:t>1146,3</a:t>
          </a:r>
          <a:endParaRPr lang="ru-RU" sz="1400" dirty="0"/>
        </a:p>
      </dgm:t>
    </dgm:pt>
    <dgm:pt modelId="{2981E54C-F96C-4095-8748-135ED1390C11}" type="parTrans" cxnId="{75CF2451-B04F-44D1-B479-6D4F2A84FFEE}">
      <dgm:prSet/>
      <dgm:spPr/>
      <dgm:t>
        <a:bodyPr/>
        <a:lstStyle/>
        <a:p>
          <a:endParaRPr lang="ru-RU"/>
        </a:p>
      </dgm:t>
    </dgm:pt>
    <dgm:pt modelId="{97FCD361-FD69-4A18-8849-C80FD9E2001D}" type="sibTrans" cxnId="{75CF2451-B04F-44D1-B479-6D4F2A84FFEE}">
      <dgm:prSet/>
      <dgm:spPr/>
      <dgm:t>
        <a:bodyPr/>
        <a:lstStyle/>
        <a:p>
          <a:endParaRPr lang="ru-RU"/>
        </a:p>
      </dgm:t>
    </dgm:pt>
    <dgm:pt modelId="{28AF91D4-EFFA-409C-A3E0-54B0F8D4601B}" type="pres">
      <dgm:prSet presAssocID="{E10DEE32-7A1B-4BC1-926E-ADDAA345B24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88597E-DEC0-4283-92AE-85FAC8288FAD}" type="pres">
      <dgm:prSet presAssocID="{5B938523-99FE-466E-BCC7-9956D4D6C35C}" presName="node" presStyleLbl="node1" presStyleIdx="0" presStyleCnt="4">
        <dgm:presLayoutVars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ru-RU"/>
        </a:p>
      </dgm:t>
    </dgm:pt>
    <dgm:pt modelId="{5618266D-0EFB-40E3-BB4F-0DC5386B6DFA}" type="pres">
      <dgm:prSet presAssocID="{3BB88702-B3E2-4C8B-97CE-940943C6D1C7}" presName="sibTrans" presStyleLbl="sibTrans2D1" presStyleIdx="0" presStyleCnt="4"/>
      <dgm:spPr/>
      <dgm:t>
        <a:bodyPr/>
        <a:lstStyle/>
        <a:p>
          <a:endParaRPr lang="ru-RU"/>
        </a:p>
      </dgm:t>
    </dgm:pt>
    <dgm:pt modelId="{7EBAA05D-D3B8-46BA-B968-FF5B39E02FA2}" type="pres">
      <dgm:prSet presAssocID="{3BB88702-B3E2-4C8B-97CE-940943C6D1C7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1043F4E1-7DEF-43A2-B6FB-350353A57C0A}" type="pres">
      <dgm:prSet presAssocID="{0EBCE08C-D219-4C1C-BCEA-0C3805A5A309}" presName="node" presStyleLbl="node1" presStyleIdx="1" presStyleCnt="4">
        <dgm:presLayoutVars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ru-RU"/>
        </a:p>
      </dgm:t>
    </dgm:pt>
    <dgm:pt modelId="{3ED3EF94-F88E-4E04-8458-384602EE829F}" type="pres">
      <dgm:prSet presAssocID="{CC2615C4-8111-4D4F-B645-018462AA6669}" presName="sibTrans" presStyleLbl="sibTrans2D1" presStyleIdx="1" presStyleCnt="4"/>
      <dgm:spPr/>
      <dgm:t>
        <a:bodyPr/>
        <a:lstStyle/>
        <a:p>
          <a:endParaRPr lang="ru-RU"/>
        </a:p>
      </dgm:t>
    </dgm:pt>
    <dgm:pt modelId="{F429B1FC-B2DF-4A14-A223-1875A5398523}" type="pres">
      <dgm:prSet presAssocID="{CC2615C4-8111-4D4F-B645-018462AA6669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3D58CC0E-65A7-40F3-886E-41D1FA3E027C}" type="pres">
      <dgm:prSet presAssocID="{620793DB-5BFD-47FC-A632-1CB0852FD0A4}" presName="node" presStyleLbl="node1" presStyleIdx="2" presStyleCnt="4" custScaleX="155415" custScaleY="110921" custRadScaleRad="98962" custRadScaleInc="-5273">
        <dgm:presLayoutVars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ru-RU"/>
        </a:p>
      </dgm:t>
    </dgm:pt>
    <dgm:pt modelId="{7018AC51-BDA5-4A54-9D94-040EB0D7B7E3}" type="pres">
      <dgm:prSet presAssocID="{B8F7097D-9148-4A43-B141-080FE32B7D90}" presName="sibTrans" presStyleLbl="sibTrans2D1" presStyleIdx="2" presStyleCnt="4"/>
      <dgm:spPr/>
      <dgm:t>
        <a:bodyPr/>
        <a:lstStyle/>
        <a:p>
          <a:endParaRPr lang="ru-RU"/>
        </a:p>
      </dgm:t>
    </dgm:pt>
    <dgm:pt modelId="{947C9509-285B-464B-9FA8-C525497A25AF}" type="pres">
      <dgm:prSet presAssocID="{B8F7097D-9148-4A43-B141-080FE32B7D90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2E930203-CBE2-4F67-A0C8-5148522591FE}" type="pres">
      <dgm:prSet presAssocID="{63E43605-D053-4926-8335-E2CF462A48F4}" presName="node" presStyleLbl="node1" presStyleIdx="3" presStyleCnt="4">
        <dgm:presLayoutVars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ru-RU"/>
        </a:p>
      </dgm:t>
    </dgm:pt>
    <dgm:pt modelId="{ED865CC1-84B5-452C-A265-FBC08DB69962}" type="pres">
      <dgm:prSet presAssocID="{97FCD361-FD69-4A18-8849-C80FD9E2001D}" presName="sibTrans" presStyleLbl="sibTrans2D1" presStyleIdx="3" presStyleCnt="4"/>
      <dgm:spPr/>
      <dgm:t>
        <a:bodyPr/>
        <a:lstStyle/>
        <a:p>
          <a:endParaRPr lang="ru-RU"/>
        </a:p>
      </dgm:t>
    </dgm:pt>
    <dgm:pt modelId="{28D13D86-4B4A-47DD-AF35-754569FCE38D}" type="pres">
      <dgm:prSet presAssocID="{97FCD361-FD69-4A18-8849-C80FD9E2001D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404AF7B2-C3E4-4880-92BD-231F4351E43B}" type="presOf" srcId="{5B938523-99FE-466E-BCC7-9956D4D6C35C}" destId="{FA88597E-DEC0-4283-92AE-85FAC8288FAD}" srcOrd="0" destOrd="0" presId="urn:microsoft.com/office/officeart/2005/8/layout/cycle2"/>
    <dgm:cxn modelId="{7B3EEB15-C822-487A-B352-51C2945D64B5}" type="presOf" srcId="{B8F7097D-9148-4A43-B141-080FE32B7D90}" destId="{947C9509-285B-464B-9FA8-C525497A25AF}" srcOrd="1" destOrd="0" presId="urn:microsoft.com/office/officeart/2005/8/layout/cycle2"/>
    <dgm:cxn modelId="{72EEFB4F-409C-43B8-B4C3-366F509D15F4}" type="presOf" srcId="{97FCD361-FD69-4A18-8849-C80FD9E2001D}" destId="{28D13D86-4B4A-47DD-AF35-754569FCE38D}" srcOrd="1" destOrd="0" presId="urn:microsoft.com/office/officeart/2005/8/layout/cycle2"/>
    <dgm:cxn modelId="{569EBFBD-005F-4D91-A09C-45CAEDCA060C}" type="presOf" srcId="{63E43605-D053-4926-8335-E2CF462A48F4}" destId="{2E930203-CBE2-4F67-A0C8-5148522591FE}" srcOrd="0" destOrd="0" presId="urn:microsoft.com/office/officeart/2005/8/layout/cycle2"/>
    <dgm:cxn modelId="{3B949C05-977E-41A7-BCDF-E63AC5B6E988}" type="presOf" srcId="{3BB88702-B3E2-4C8B-97CE-940943C6D1C7}" destId="{7EBAA05D-D3B8-46BA-B968-FF5B39E02FA2}" srcOrd="1" destOrd="0" presId="urn:microsoft.com/office/officeart/2005/8/layout/cycle2"/>
    <dgm:cxn modelId="{75CF2451-B04F-44D1-B479-6D4F2A84FFEE}" srcId="{E10DEE32-7A1B-4BC1-926E-ADDAA345B24B}" destId="{63E43605-D053-4926-8335-E2CF462A48F4}" srcOrd="3" destOrd="0" parTransId="{2981E54C-F96C-4095-8748-135ED1390C11}" sibTransId="{97FCD361-FD69-4A18-8849-C80FD9E2001D}"/>
    <dgm:cxn modelId="{B6E0860C-5C0A-49B2-AA95-8F9039E3391A}" type="presOf" srcId="{97FCD361-FD69-4A18-8849-C80FD9E2001D}" destId="{ED865CC1-84B5-452C-A265-FBC08DB69962}" srcOrd="0" destOrd="0" presId="urn:microsoft.com/office/officeart/2005/8/layout/cycle2"/>
    <dgm:cxn modelId="{0EEB1192-3E04-415C-8A73-AD1AE62BE2E8}" srcId="{E10DEE32-7A1B-4BC1-926E-ADDAA345B24B}" destId="{620793DB-5BFD-47FC-A632-1CB0852FD0A4}" srcOrd="2" destOrd="0" parTransId="{EBFBFBB4-737D-4223-85FF-36C1AA188AF9}" sibTransId="{B8F7097D-9148-4A43-B141-080FE32B7D90}"/>
    <dgm:cxn modelId="{44589DF4-E2A3-4DB3-93C4-A2DA2BC25ED6}" type="presOf" srcId="{E10DEE32-7A1B-4BC1-926E-ADDAA345B24B}" destId="{28AF91D4-EFFA-409C-A3E0-54B0F8D4601B}" srcOrd="0" destOrd="0" presId="urn:microsoft.com/office/officeart/2005/8/layout/cycle2"/>
    <dgm:cxn modelId="{9CD05700-D9EB-4AE1-8C68-74F3A0FCB6F1}" type="presOf" srcId="{CC2615C4-8111-4D4F-B645-018462AA6669}" destId="{3ED3EF94-F88E-4E04-8458-384602EE829F}" srcOrd="0" destOrd="0" presId="urn:microsoft.com/office/officeart/2005/8/layout/cycle2"/>
    <dgm:cxn modelId="{C5EF5A1F-39BF-4746-A047-EB47EC2CC3CA}" type="presOf" srcId="{620793DB-5BFD-47FC-A632-1CB0852FD0A4}" destId="{3D58CC0E-65A7-40F3-886E-41D1FA3E027C}" srcOrd="0" destOrd="0" presId="urn:microsoft.com/office/officeart/2005/8/layout/cycle2"/>
    <dgm:cxn modelId="{CEA436CE-0391-4FC7-B9D5-952F65BAE889}" type="presOf" srcId="{B8F7097D-9148-4A43-B141-080FE32B7D90}" destId="{7018AC51-BDA5-4A54-9D94-040EB0D7B7E3}" srcOrd="0" destOrd="0" presId="urn:microsoft.com/office/officeart/2005/8/layout/cycle2"/>
    <dgm:cxn modelId="{153747CF-8861-4CA0-A2B1-7E70E2DAF7FD}" type="presOf" srcId="{0EBCE08C-D219-4C1C-BCEA-0C3805A5A309}" destId="{1043F4E1-7DEF-43A2-B6FB-350353A57C0A}" srcOrd="0" destOrd="0" presId="urn:microsoft.com/office/officeart/2005/8/layout/cycle2"/>
    <dgm:cxn modelId="{7E4BEA6A-40BE-4913-BEDD-8BD31C35B5BA}" srcId="{E10DEE32-7A1B-4BC1-926E-ADDAA345B24B}" destId="{5B938523-99FE-466E-BCC7-9956D4D6C35C}" srcOrd="0" destOrd="0" parTransId="{C4C1C564-6599-4E58-B9F0-A642A461637D}" sibTransId="{3BB88702-B3E2-4C8B-97CE-940943C6D1C7}"/>
    <dgm:cxn modelId="{738075D5-FD6E-49FD-9785-34FB37EDD6B1}" srcId="{E10DEE32-7A1B-4BC1-926E-ADDAA345B24B}" destId="{0EBCE08C-D219-4C1C-BCEA-0C3805A5A309}" srcOrd="1" destOrd="0" parTransId="{6FD7C557-9856-4968-A15E-AD5A0454A520}" sibTransId="{CC2615C4-8111-4D4F-B645-018462AA6669}"/>
    <dgm:cxn modelId="{89D127D4-CA57-485E-B1E1-86D4993D5F12}" type="presOf" srcId="{CC2615C4-8111-4D4F-B645-018462AA6669}" destId="{F429B1FC-B2DF-4A14-A223-1875A5398523}" srcOrd="1" destOrd="0" presId="urn:microsoft.com/office/officeart/2005/8/layout/cycle2"/>
    <dgm:cxn modelId="{FBA2529E-C31B-4251-9FD6-D92B5E9D8D41}" type="presOf" srcId="{3BB88702-B3E2-4C8B-97CE-940943C6D1C7}" destId="{5618266D-0EFB-40E3-BB4F-0DC5386B6DFA}" srcOrd="0" destOrd="0" presId="urn:microsoft.com/office/officeart/2005/8/layout/cycle2"/>
    <dgm:cxn modelId="{F9416233-53F9-472A-99D0-68EC8BB88337}" type="presParOf" srcId="{28AF91D4-EFFA-409C-A3E0-54B0F8D4601B}" destId="{FA88597E-DEC0-4283-92AE-85FAC8288FAD}" srcOrd="0" destOrd="0" presId="urn:microsoft.com/office/officeart/2005/8/layout/cycle2"/>
    <dgm:cxn modelId="{317AAC2D-C6EE-45F4-913F-7D4E94F6D9C6}" type="presParOf" srcId="{28AF91D4-EFFA-409C-A3E0-54B0F8D4601B}" destId="{5618266D-0EFB-40E3-BB4F-0DC5386B6DFA}" srcOrd="1" destOrd="0" presId="urn:microsoft.com/office/officeart/2005/8/layout/cycle2"/>
    <dgm:cxn modelId="{11A704F9-E595-484D-B967-90848C7F72AB}" type="presParOf" srcId="{5618266D-0EFB-40E3-BB4F-0DC5386B6DFA}" destId="{7EBAA05D-D3B8-46BA-B968-FF5B39E02FA2}" srcOrd="0" destOrd="0" presId="urn:microsoft.com/office/officeart/2005/8/layout/cycle2"/>
    <dgm:cxn modelId="{92C9B1D3-02EF-44E2-B07D-DA32B586473A}" type="presParOf" srcId="{28AF91D4-EFFA-409C-A3E0-54B0F8D4601B}" destId="{1043F4E1-7DEF-43A2-B6FB-350353A57C0A}" srcOrd="2" destOrd="0" presId="urn:microsoft.com/office/officeart/2005/8/layout/cycle2"/>
    <dgm:cxn modelId="{757E0E6D-C931-4431-8F1D-E89D21BEAD93}" type="presParOf" srcId="{28AF91D4-EFFA-409C-A3E0-54B0F8D4601B}" destId="{3ED3EF94-F88E-4E04-8458-384602EE829F}" srcOrd="3" destOrd="0" presId="urn:microsoft.com/office/officeart/2005/8/layout/cycle2"/>
    <dgm:cxn modelId="{31A3CB94-5A6E-4FBB-B71E-66B8DC6D4D2D}" type="presParOf" srcId="{3ED3EF94-F88E-4E04-8458-384602EE829F}" destId="{F429B1FC-B2DF-4A14-A223-1875A5398523}" srcOrd="0" destOrd="0" presId="urn:microsoft.com/office/officeart/2005/8/layout/cycle2"/>
    <dgm:cxn modelId="{98953350-0594-48A3-8B15-9630F18FA778}" type="presParOf" srcId="{28AF91D4-EFFA-409C-A3E0-54B0F8D4601B}" destId="{3D58CC0E-65A7-40F3-886E-41D1FA3E027C}" srcOrd="4" destOrd="0" presId="urn:microsoft.com/office/officeart/2005/8/layout/cycle2"/>
    <dgm:cxn modelId="{4FCD5C5B-D3FF-423F-8A5A-54511CA1227E}" type="presParOf" srcId="{28AF91D4-EFFA-409C-A3E0-54B0F8D4601B}" destId="{7018AC51-BDA5-4A54-9D94-040EB0D7B7E3}" srcOrd="5" destOrd="0" presId="urn:microsoft.com/office/officeart/2005/8/layout/cycle2"/>
    <dgm:cxn modelId="{2F286637-20AE-4E03-B23F-CC06D7C02F7A}" type="presParOf" srcId="{7018AC51-BDA5-4A54-9D94-040EB0D7B7E3}" destId="{947C9509-285B-464B-9FA8-C525497A25AF}" srcOrd="0" destOrd="0" presId="urn:microsoft.com/office/officeart/2005/8/layout/cycle2"/>
    <dgm:cxn modelId="{441913E8-0974-4936-BB27-731FF218CBB1}" type="presParOf" srcId="{28AF91D4-EFFA-409C-A3E0-54B0F8D4601B}" destId="{2E930203-CBE2-4F67-A0C8-5148522591FE}" srcOrd="6" destOrd="0" presId="urn:microsoft.com/office/officeart/2005/8/layout/cycle2"/>
    <dgm:cxn modelId="{1CFF13D1-FA29-4BFE-BD81-95D89B71671C}" type="presParOf" srcId="{28AF91D4-EFFA-409C-A3E0-54B0F8D4601B}" destId="{ED865CC1-84B5-452C-A265-FBC08DB69962}" srcOrd="7" destOrd="0" presId="urn:microsoft.com/office/officeart/2005/8/layout/cycle2"/>
    <dgm:cxn modelId="{965A85C2-7623-46A0-B82B-66173FABC6A6}" type="presParOf" srcId="{ED865CC1-84B5-452C-A265-FBC08DB69962}" destId="{28D13D86-4B4A-47DD-AF35-754569FCE38D}" srcOrd="0" destOrd="0" presId="urn:microsoft.com/office/officeart/2005/8/layout/cycle2"/>
  </dgm:cxnLst>
  <dgm:bg>
    <a:gradFill>
      <a:gsLst>
        <a:gs pos="0">
          <a:srgbClr val="FBE4AE"/>
        </a:gs>
        <a:gs pos="13000">
          <a:srgbClr val="BD922A"/>
        </a:gs>
        <a:gs pos="21001">
          <a:srgbClr val="BD922A"/>
        </a:gs>
        <a:gs pos="63000">
          <a:srgbClr val="FBE4AE"/>
        </a:gs>
        <a:gs pos="67000">
          <a:srgbClr val="BD922A"/>
        </a:gs>
        <a:gs pos="69000">
          <a:srgbClr val="835E17"/>
        </a:gs>
        <a:gs pos="82001">
          <a:srgbClr val="A28949"/>
        </a:gs>
        <a:gs pos="100000">
          <a:srgbClr val="FAE3B7"/>
        </a:gs>
      </a:gsLst>
      <a:lin ang="5400000" scaled="0"/>
    </a:gra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DB3CB0-CC05-4612-B6FE-BBC2AEB14FC5}">
      <dsp:nvSpPr>
        <dsp:cNvPr id="0" name=""/>
        <dsp:cNvSpPr/>
      </dsp:nvSpPr>
      <dsp:spPr>
        <a:xfrm>
          <a:off x="0" y="33813"/>
          <a:ext cx="8640960" cy="378261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i="1" kern="1200" dirty="0" smtClean="0"/>
            <a:t>Подготовлен на основе Решения Собрания депутатов </a:t>
          </a:r>
          <a:r>
            <a:rPr lang="ru-RU" sz="5300" i="1" kern="1200" dirty="0" err="1" smtClean="0"/>
            <a:t>Грузиновского</a:t>
          </a:r>
          <a:r>
            <a:rPr lang="ru-RU" sz="5300" i="1" kern="1200" dirty="0" smtClean="0"/>
            <a:t> сельского поселения</a:t>
          </a:r>
          <a:endParaRPr lang="ru-RU" sz="5300" i="1" kern="1200" dirty="0"/>
        </a:p>
      </dsp:txBody>
      <dsp:txXfrm>
        <a:off x="0" y="33813"/>
        <a:ext cx="8640960" cy="378261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88597E-DEC0-4283-92AE-85FAC8288FAD}">
      <dsp:nvSpPr>
        <dsp:cNvPr id="0" name=""/>
        <dsp:cNvSpPr/>
      </dsp:nvSpPr>
      <dsp:spPr>
        <a:xfrm>
          <a:off x="3390490" y="-37838"/>
          <a:ext cx="1448618" cy="1448618"/>
        </a:xfrm>
        <a:prstGeom prst="flowChartPunchedTap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Доходы бюджета  </a:t>
          </a:r>
          <a:r>
            <a:rPr lang="ru-RU" sz="1400" kern="1200" dirty="0" smtClean="0"/>
            <a:t>3999,5</a:t>
          </a:r>
          <a:endParaRPr lang="ru-RU" sz="1400" kern="1200" dirty="0"/>
        </a:p>
      </dsp:txBody>
      <dsp:txXfrm>
        <a:off x="3390490" y="-37838"/>
        <a:ext cx="1448618" cy="1448618"/>
      </dsp:txXfrm>
    </dsp:sp>
    <dsp:sp modelId="{5618266D-0EFB-40E3-BB4F-0DC5386B6DFA}">
      <dsp:nvSpPr>
        <dsp:cNvPr id="0" name=""/>
        <dsp:cNvSpPr/>
      </dsp:nvSpPr>
      <dsp:spPr>
        <a:xfrm rot="2700000">
          <a:off x="4683473" y="1202806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2700000">
        <a:off x="4683473" y="1202806"/>
        <a:ext cx="384234" cy="488908"/>
      </dsp:txXfrm>
    </dsp:sp>
    <dsp:sp modelId="{1043F4E1-7DEF-43A2-B6FB-350353A57C0A}">
      <dsp:nvSpPr>
        <dsp:cNvPr id="0" name=""/>
        <dsp:cNvSpPr/>
      </dsp:nvSpPr>
      <dsp:spPr>
        <a:xfrm>
          <a:off x="4927450" y="1499121"/>
          <a:ext cx="1448618" cy="1448618"/>
        </a:xfrm>
        <a:prstGeom prst="flowChartPunchedTap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Неналоговые доходы </a:t>
          </a:r>
          <a:r>
            <a:rPr lang="ru-RU" sz="1400" kern="1200" dirty="0" smtClean="0"/>
            <a:t>5,3</a:t>
          </a:r>
          <a:endParaRPr lang="ru-RU" sz="1400" kern="1200" dirty="0"/>
        </a:p>
      </dsp:txBody>
      <dsp:txXfrm>
        <a:off x="4927450" y="1499121"/>
        <a:ext cx="1448618" cy="1448618"/>
      </dsp:txXfrm>
    </dsp:sp>
    <dsp:sp modelId="{3ED3EF94-F88E-4E04-8458-384602EE829F}">
      <dsp:nvSpPr>
        <dsp:cNvPr id="0" name=""/>
        <dsp:cNvSpPr/>
      </dsp:nvSpPr>
      <dsp:spPr>
        <a:xfrm rot="8047508">
          <a:off x="4862690" y="2663411"/>
          <a:ext cx="250445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8047508">
        <a:off x="4862690" y="2663411"/>
        <a:ext cx="250445" cy="488908"/>
      </dsp:txXfrm>
    </dsp:sp>
    <dsp:sp modelId="{3D58CC0E-65A7-40F3-886E-41D1FA3E027C}">
      <dsp:nvSpPr>
        <dsp:cNvPr id="0" name=""/>
        <dsp:cNvSpPr/>
      </dsp:nvSpPr>
      <dsp:spPr>
        <a:xfrm>
          <a:off x="3052087" y="2939721"/>
          <a:ext cx="2251370" cy="1606822"/>
        </a:xfrm>
        <a:prstGeom prst="flowChartPunchedTap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Безвозмездные поступления   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2847,9</a:t>
          </a:r>
          <a:endParaRPr lang="ru-RU" sz="1900" kern="1200" dirty="0"/>
        </a:p>
      </dsp:txBody>
      <dsp:txXfrm>
        <a:off x="3052087" y="2939721"/>
        <a:ext cx="2251370" cy="1606822"/>
      </dsp:txXfrm>
    </dsp:sp>
    <dsp:sp modelId="{7018AC51-BDA5-4A54-9D94-040EB0D7B7E3}">
      <dsp:nvSpPr>
        <dsp:cNvPr id="0" name=""/>
        <dsp:cNvSpPr/>
      </dsp:nvSpPr>
      <dsp:spPr>
        <a:xfrm rot="13411607">
          <a:off x="3162590" y="2672769"/>
          <a:ext cx="291340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3411607">
        <a:off x="3162590" y="2672769"/>
        <a:ext cx="291340" cy="488908"/>
      </dsp:txXfrm>
    </dsp:sp>
    <dsp:sp modelId="{2E930203-CBE2-4F67-A0C8-5148522591FE}">
      <dsp:nvSpPr>
        <dsp:cNvPr id="0" name=""/>
        <dsp:cNvSpPr/>
      </dsp:nvSpPr>
      <dsp:spPr>
        <a:xfrm>
          <a:off x="1853530" y="1499121"/>
          <a:ext cx="1448618" cy="1448618"/>
        </a:xfrm>
        <a:prstGeom prst="flowChartPunchedTap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Налоговые доходы    </a:t>
          </a:r>
          <a:r>
            <a:rPr lang="ru-RU" sz="1400" kern="1200" dirty="0" smtClean="0"/>
            <a:t>1146,3</a:t>
          </a:r>
          <a:endParaRPr lang="ru-RU" sz="1400" kern="1200" dirty="0"/>
        </a:p>
      </dsp:txBody>
      <dsp:txXfrm>
        <a:off x="1853530" y="1499121"/>
        <a:ext cx="1448618" cy="1448618"/>
      </dsp:txXfrm>
    </dsp:sp>
    <dsp:sp modelId="{ED865CC1-84B5-452C-A265-FBC08DB69962}">
      <dsp:nvSpPr>
        <dsp:cNvPr id="0" name=""/>
        <dsp:cNvSpPr/>
      </dsp:nvSpPr>
      <dsp:spPr>
        <a:xfrm rot="18900000">
          <a:off x="3146513" y="1218185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8900000">
        <a:off x="3146513" y="1218185"/>
        <a:ext cx="384234" cy="488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656183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Исполнение бюджета для граждан </a:t>
            </a:r>
            <a:r>
              <a:rPr lang="ru-RU" i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Грузиновского</a:t>
            </a:r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сельского поселения за 1 квартал </a:t>
            </a:r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2024г</a:t>
            </a:r>
            <a:r>
              <a:rPr lang="ru-RU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  <a:endParaRPr lang="ru-RU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296258232"/>
              </p:ext>
            </p:extLst>
          </p:nvPr>
        </p:nvGraphicFramePr>
        <p:xfrm>
          <a:off x="395536" y="2708920"/>
          <a:ext cx="8640960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055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Что такое бюджет для граждан?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2400" i="1" dirty="0" smtClean="0"/>
              <a:t>Все финансовые органы составляют на регулярной основе аналитический материал «Бюджет для граждан, который содержит основные положения решений о местных бюджетах и отчета об их исполнении в доступной форме».</a:t>
            </a:r>
          </a:p>
          <a:p>
            <a:r>
              <a:rPr lang="ru-RU" sz="2400" i="1" dirty="0" smtClean="0"/>
              <a:t>Бюджет – это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самоуправления.</a:t>
            </a:r>
          </a:p>
          <a:p>
            <a:r>
              <a:rPr lang="ru-RU" sz="2400" i="1" dirty="0" smtClean="0"/>
              <a:t>Граждане – как налогоплательщики и потребители государственных  и муниципальных услуг должны быть уверены в том, что передаваемые ими в распоряжение государства средств используются прозрачно и эффективно, приносят конкретные результаты, как для общества в целом, так и для каждой семьи, каждого человека.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761552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ru-RU" dirty="0" smtClean="0"/>
              <a:t>Доходы бюджета сельского поселения  за 1 квартал </a:t>
            </a:r>
            <a:r>
              <a:rPr lang="ru-RU" dirty="0" smtClean="0"/>
              <a:t>2024г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019460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32097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Доходы </a:t>
            </a:r>
            <a:r>
              <a:rPr lang="ru-RU" sz="2800" dirty="0"/>
              <a:t>бюджета </a:t>
            </a:r>
            <a:r>
              <a:rPr lang="ru-RU" sz="2800" dirty="0" err="1"/>
              <a:t>Грузиновского</a:t>
            </a:r>
            <a:r>
              <a:rPr lang="ru-RU" sz="2800" dirty="0"/>
              <a:t> сельского поселения  Морозовского </a:t>
            </a:r>
            <a:r>
              <a:rPr lang="ru-RU" sz="2800" dirty="0" smtClean="0"/>
              <a:t>района за 1 квартал </a:t>
            </a:r>
            <a:r>
              <a:rPr lang="ru-RU" sz="2800" dirty="0" smtClean="0"/>
              <a:t>2024 года </a:t>
            </a:r>
            <a:br>
              <a:rPr lang="ru-RU" sz="2800" dirty="0" smtClean="0"/>
            </a:br>
            <a:r>
              <a:rPr lang="ru-RU" sz="2800" dirty="0" smtClean="0"/>
              <a:t>                                                                                       </a:t>
            </a:r>
            <a:r>
              <a:rPr lang="ru-RU" sz="1800" dirty="0" smtClean="0"/>
              <a:t>тыс</a:t>
            </a:r>
            <a:r>
              <a:rPr lang="ru-RU" sz="1800" dirty="0" smtClean="0"/>
              <a:t>. </a:t>
            </a:r>
            <a:r>
              <a:rPr lang="ru-RU" sz="1800" dirty="0" smtClean="0"/>
              <a:t>рублей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64917920"/>
              </p:ext>
            </p:extLst>
          </p:nvPr>
        </p:nvGraphicFramePr>
        <p:xfrm>
          <a:off x="457200" y="1600200"/>
          <a:ext cx="8229600" cy="4781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531236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доходов – 3999,5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НДФЛ – 32,4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- ЕСХН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– 880,4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- Налог на имущество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физ. лиц – 16,3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- Земельный налог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– 217,2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- Прочие доходы – 5,3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Дотации –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2816,7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Субвенции –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31,2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312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- Межбюджетные трансферты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– 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0,0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2693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11899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Безвозмездные поступления в бюджет  </a:t>
            </a:r>
            <a:r>
              <a:rPr lang="ru-RU" sz="2800" dirty="0" err="1" smtClean="0"/>
              <a:t>Грузиновского</a:t>
            </a:r>
            <a:r>
              <a:rPr lang="ru-RU" sz="2800" dirty="0" smtClean="0"/>
              <a:t> сельского поселения </a:t>
            </a:r>
            <a:r>
              <a:rPr lang="ru-RU" sz="2800" dirty="0" smtClean="0"/>
              <a:t>за 1 кв. </a:t>
            </a:r>
            <a:r>
              <a:rPr lang="ru-RU" sz="2800" dirty="0" smtClean="0"/>
              <a:t>2024г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993103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299868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/>
              <a:t>Расходы бюджета </a:t>
            </a:r>
            <a:r>
              <a:rPr lang="ru-RU" sz="2800" b="1" dirty="0" err="1" smtClean="0"/>
              <a:t>Грузиновского</a:t>
            </a:r>
            <a:r>
              <a:rPr lang="ru-RU" sz="2800" b="1" dirty="0" smtClean="0"/>
              <a:t> сельского поселения  Морозовского района за 1 кв. </a:t>
            </a:r>
            <a:r>
              <a:rPr lang="ru-RU" sz="2800" b="1" dirty="0" smtClean="0"/>
              <a:t>2024г</a:t>
            </a:r>
            <a:r>
              <a:rPr lang="ru-RU" sz="2800" b="1" dirty="0" smtClean="0"/>
              <a:t>. составили – </a:t>
            </a:r>
            <a:r>
              <a:rPr lang="ru-RU" sz="2800" b="1" dirty="0" smtClean="0"/>
              <a:t>2262,4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42481511"/>
              </p:ext>
            </p:extLst>
          </p:nvPr>
        </p:nvGraphicFramePr>
        <p:xfrm>
          <a:off x="457200" y="1600200"/>
          <a:ext cx="8229600" cy="4716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0984"/>
                <a:gridCol w="2458616"/>
              </a:tblGrid>
              <a:tr h="74868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1132,8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 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31,0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85329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56,0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70488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кинематография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993,8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83169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48,8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03388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Уровень долговой нагрузки </a:t>
            </a:r>
            <a:r>
              <a:rPr lang="ru-RU" sz="2800" dirty="0" err="1" smtClean="0"/>
              <a:t>Грузиновского</a:t>
            </a:r>
            <a:r>
              <a:rPr lang="ru-RU" sz="2800" dirty="0" smtClean="0"/>
              <a:t> сельского поселения за 1 кв. </a:t>
            </a:r>
            <a:r>
              <a:rPr lang="ru-RU" sz="2800" dirty="0" smtClean="0"/>
              <a:t>2024г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 долговой нагрузкой подразумевается финансовый показатель, который отображает уровень обременения муниципального образования разнообразными обязательствами и возможностью выполнить их.</a:t>
            </a:r>
          </a:p>
          <a:p>
            <a:r>
              <a:rPr lang="ru-RU" dirty="0" smtClean="0"/>
              <a:t> В </a:t>
            </a:r>
            <a:r>
              <a:rPr lang="ru-RU" dirty="0" err="1" smtClean="0"/>
              <a:t>Грузиновском</a:t>
            </a:r>
            <a:r>
              <a:rPr lang="ru-RU" dirty="0" smtClean="0"/>
              <a:t> сельском поселении долговых обязательств нет.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71281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-14523"/>
            <a:ext cx="8085584" cy="6467859"/>
          </a:xfrm>
          <a:gradFill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5400000" scaled="0"/>
          </a:gradFill>
          <a:scene3d>
            <a:camera prst="perspectiveAbove"/>
            <a:lightRig rig="twoPt" dir="t"/>
          </a:scene3d>
          <a:sp3d/>
        </p:spPr>
        <p:txBody>
          <a:bodyPr/>
          <a:lstStyle/>
          <a:p>
            <a:r>
              <a:rPr lang="ru-RU" i="1" dirty="0" smtClean="0"/>
              <a:t>Спасибо за внимание!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32534138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305</Words>
  <Application>Microsoft Office PowerPoint</Application>
  <PresentationFormat>Экран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Исполнение бюджета для граждан Грузиновского сельского поселения за 1 квартал 2024г.</vt:lpstr>
      <vt:lpstr>Что такое бюджет для граждан?</vt:lpstr>
      <vt:lpstr>Доходы бюджета сельского поселения  за 1 квартал 2024г.</vt:lpstr>
      <vt:lpstr>Доходы бюджета Грузиновского сельского поселения  Морозовского района за 1 квартал 2024 года                                                                                         тыс. рублей</vt:lpstr>
      <vt:lpstr>Слайд 5</vt:lpstr>
      <vt:lpstr>Безвозмездные поступления в бюджет  Грузиновского сельского поселения за 1 кв. 2024г</vt:lpstr>
      <vt:lpstr>Расходы бюджета Грузиновского сельского поселения  Морозовского района за 1 кв. 2024г. составили – 2262,4</vt:lpstr>
      <vt:lpstr>Уровень долговой нагрузки Грузиновского сельского поселения за 1 кв. 2024г.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Грузиновского сельского поселения.</dc:title>
  <dc:creator>User</dc:creator>
  <cp:lastModifiedBy>Пользователь</cp:lastModifiedBy>
  <cp:revision>50</cp:revision>
  <dcterms:created xsi:type="dcterms:W3CDTF">2018-04-11T07:26:24Z</dcterms:created>
  <dcterms:modified xsi:type="dcterms:W3CDTF">2024-04-24T12:26:02Z</dcterms:modified>
</cp:coreProperties>
</file>