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6" r:id="rId3"/>
    <p:sldId id="267" r:id="rId4"/>
    <p:sldId id="268" r:id="rId5"/>
    <p:sldId id="270" r:id="rId6"/>
    <p:sldId id="271" r:id="rId7"/>
    <p:sldId id="272" r:id="rId8"/>
    <p:sldId id="273" r:id="rId9"/>
    <p:sldId id="274" r:id="rId10"/>
    <p:sldId id="275" r:id="rId11"/>
    <p:sldId id="279" r:id="rId12"/>
    <p:sldId id="277" r:id="rId13"/>
    <p:sldId id="276" r:id="rId14"/>
    <p:sldId id="280" r:id="rId15"/>
    <p:sldId id="281" r:id="rId16"/>
    <p:sldId id="28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A501AA-BB88-4F73-9D9A-512A67F4B928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E84146C-0C0A-4E0D-BCD5-8C95CFAD96A4}">
      <dgm:prSet phldrT="[Текст]" custT="1"/>
      <dgm:spPr>
        <a:solidFill>
          <a:srgbClr val="FFC000"/>
        </a:solidFill>
      </dgm:spPr>
      <dgm:t>
        <a:bodyPr/>
        <a:lstStyle/>
        <a:p>
          <a:r>
            <a:rPr lang="ru-RU" sz="2800" dirty="0" smtClean="0">
              <a:solidFill>
                <a:srgbClr val="00B050"/>
              </a:solidFill>
            </a:rPr>
            <a:t>Доходы бюджета </a:t>
          </a:r>
          <a:r>
            <a:rPr lang="ru-RU" sz="2400" dirty="0" smtClean="0">
              <a:solidFill>
                <a:srgbClr val="00B050"/>
              </a:solidFill>
            </a:rPr>
            <a:t>–</a:t>
          </a:r>
          <a:r>
            <a:rPr lang="ru-RU" sz="6200" dirty="0" smtClean="0">
              <a:solidFill>
                <a:srgbClr val="00B050"/>
              </a:solidFill>
            </a:rPr>
            <a:t> </a:t>
          </a:r>
          <a:r>
            <a:rPr lang="ru-RU" sz="2400" dirty="0" smtClean="0">
              <a:solidFill>
                <a:srgbClr val="00B050"/>
              </a:solidFill>
            </a:rPr>
            <a:t>6657,1 тыс. рублей, из них:</a:t>
          </a:r>
          <a:endParaRPr lang="ru-RU" sz="6200" dirty="0">
            <a:solidFill>
              <a:srgbClr val="00B050"/>
            </a:solidFill>
          </a:endParaRPr>
        </a:p>
      </dgm:t>
    </dgm:pt>
    <dgm:pt modelId="{B6925DD9-0C35-480A-B0A6-C2913A5B15BD}" type="parTrans" cxnId="{727E83E8-56B7-44DB-AC9D-ED78E5F217CF}">
      <dgm:prSet/>
      <dgm:spPr/>
      <dgm:t>
        <a:bodyPr/>
        <a:lstStyle/>
        <a:p>
          <a:endParaRPr lang="ru-RU"/>
        </a:p>
      </dgm:t>
    </dgm:pt>
    <dgm:pt modelId="{7F7EA671-A4CF-492C-8C88-8A1EE32F4EDB}" type="sibTrans" cxnId="{727E83E8-56B7-44DB-AC9D-ED78E5F217CF}">
      <dgm:prSet/>
      <dgm:spPr/>
      <dgm:t>
        <a:bodyPr/>
        <a:lstStyle/>
        <a:p>
          <a:endParaRPr lang="ru-RU"/>
        </a:p>
      </dgm:t>
    </dgm:pt>
    <dgm:pt modelId="{A629FC62-2AD0-4F72-B4FD-E199356A138B}">
      <dgm:prSet phldrT="[Текст]" custT="1"/>
      <dgm:spPr>
        <a:solidFill>
          <a:srgbClr val="FFC000"/>
        </a:solidFill>
      </dgm:spPr>
      <dgm:t>
        <a:bodyPr/>
        <a:lstStyle/>
        <a:p>
          <a:pPr>
            <a:lnSpc>
              <a:spcPct val="50000"/>
            </a:lnSpc>
          </a:pPr>
          <a:r>
            <a:rPr lang="ru-RU" sz="2400" dirty="0" smtClean="0">
              <a:solidFill>
                <a:srgbClr val="00B050"/>
              </a:solidFill>
            </a:rPr>
            <a:t>Налоговые</a:t>
          </a:r>
        </a:p>
        <a:p>
          <a:pPr>
            <a:lnSpc>
              <a:spcPct val="50000"/>
            </a:lnSpc>
          </a:pPr>
          <a:r>
            <a:rPr lang="ru-RU" sz="2400" dirty="0" smtClean="0">
              <a:solidFill>
                <a:srgbClr val="00B050"/>
              </a:solidFill>
            </a:rPr>
            <a:t> доходы – </a:t>
          </a:r>
        </a:p>
        <a:p>
          <a:pPr>
            <a:lnSpc>
              <a:spcPct val="90000"/>
            </a:lnSpc>
          </a:pPr>
          <a:r>
            <a:rPr lang="ru-RU" sz="2400" dirty="0" smtClean="0">
              <a:solidFill>
                <a:srgbClr val="00B050"/>
              </a:solidFill>
            </a:rPr>
            <a:t>2781,7 тыс. рублей</a:t>
          </a:r>
          <a:endParaRPr lang="ru-RU" sz="2400" dirty="0">
            <a:solidFill>
              <a:srgbClr val="00B050"/>
            </a:solidFill>
          </a:endParaRPr>
        </a:p>
      </dgm:t>
    </dgm:pt>
    <dgm:pt modelId="{E71AB8FD-A79F-4B1A-B39D-DD446A172946}" type="parTrans" cxnId="{ACD4462B-B2AC-4D24-9AD5-CCAE1E0C7D41}">
      <dgm:prSet/>
      <dgm:spPr/>
      <dgm:t>
        <a:bodyPr/>
        <a:lstStyle/>
        <a:p>
          <a:endParaRPr lang="ru-RU"/>
        </a:p>
      </dgm:t>
    </dgm:pt>
    <dgm:pt modelId="{D9EFE99A-1813-4412-8656-A91F91CA68B1}" type="sibTrans" cxnId="{ACD4462B-B2AC-4D24-9AD5-CCAE1E0C7D41}">
      <dgm:prSet/>
      <dgm:spPr/>
      <dgm:t>
        <a:bodyPr/>
        <a:lstStyle/>
        <a:p>
          <a:endParaRPr lang="ru-RU"/>
        </a:p>
      </dgm:t>
    </dgm:pt>
    <dgm:pt modelId="{946E1019-98AE-4834-B868-B593ADA17212}">
      <dgm:prSet phldrT="[Текст]" custT="1"/>
      <dgm:spPr>
        <a:solidFill>
          <a:srgbClr val="FFC000"/>
        </a:solidFill>
      </dgm:spPr>
      <dgm:t>
        <a:bodyPr/>
        <a:lstStyle/>
        <a:p>
          <a:r>
            <a:rPr lang="ru-RU" sz="2400" dirty="0" smtClean="0">
              <a:solidFill>
                <a:srgbClr val="00B050"/>
              </a:solidFill>
            </a:rPr>
            <a:t>Неналоговые доходы – </a:t>
          </a:r>
        </a:p>
        <a:p>
          <a:r>
            <a:rPr lang="ru-RU" sz="2400" dirty="0" smtClean="0">
              <a:solidFill>
                <a:srgbClr val="00B050"/>
              </a:solidFill>
            </a:rPr>
            <a:t>-28,8 тыс. рублей</a:t>
          </a:r>
          <a:endParaRPr lang="ru-RU" sz="2400" dirty="0">
            <a:solidFill>
              <a:srgbClr val="00B050"/>
            </a:solidFill>
          </a:endParaRPr>
        </a:p>
      </dgm:t>
    </dgm:pt>
    <dgm:pt modelId="{CF3F3D25-0DA2-4ACD-A526-55C0D52B2366}" type="parTrans" cxnId="{1D345933-DE75-4819-9CD2-230A20170701}">
      <dgm:prSet/>
      <dgm:spPr/>
      <dgm:t>
        <a:bodyPr/>
        <a:lstStyle/>
        <a:p>
          <a:endParaRPr lang="ru-RU"/>
        </a:p>
      </dgm:t>
    </dgm:pt>
    <dgm:pt modelId="{541903B8-08DC-464D-9578-FE3110942A89}" type="sibTrans" cxnId="{1D345933-DE75-4819-9CD2-230A20170701}">
      <dgm:prSet/>
      <dgm:spPr/>
      <dgm:t>
        <a:bodyPr/>
        <a:lstStyle/>
        <a:p>
          <a:endParaRPr lang="ru-RU"/>
        </a:p>
      </dgm:t>
    </dgm:pt>
    <dgm:pt modelId="{3F42EAB4-DA03-465E-839A-D80C561A582B}">
      <dgm:prSet phldrT="[Текст]" custT="1"/>
      <dgm:spPr>
        <a:solidFill>
          <a:srgbClr val="FFC000"/>
        </a:solidFill>
      </dgm:spPr>
      <dgm:t>
        <a:bodyPr/>
        <a:lstStyle/>
        <a:p>
          <a:r>
            <a:rPr lang="ru-RU" sz="2400" dirty="0" smtClean="0">
              <a:solidFill>
                <a:srgbClr val="00B050"/>
              </a:solidFill>
            </a:rPr>
            <a:t>Безвозмездные поступления – 3904,2 тыс. рублей</a:t>
          </a:r>
          <a:endParaRPr lang="ru-RU" sz="2400" dirty="0">
            <a:solidFill>
              <a:srgbClr val="00B050"/>
            </a:solidFill>
          </a:endParaRPr>
        </a:p>
      </dgm:t>
    </dgm:pt>
    <dgm:pt modelId="{C4908208-C2DF-4D80-ACB4-F405E837DDBF}" type="parTrans" cxnId="{D5CDC967-A07E-4B36-8E29-1DC50ED2EDDE}">
      <dgm:prSet/>
      <dgm:spPr/>
      <dgm:t>
        <a:bodyPr/>
        <a:lstStyle/>
        <a:p>
          <a:endParaRPr lang="ru-RU"/>
        </a:p>
      </dgm:t>
    </dgm:pt>
    <dgm:pt modelId="{D68D9583-4E29-4E3A-8B25-7C7C43B8A372}" type="sibTrans" cxnId="{D5CDC967-A07E-4B36-8E29-1DC50ED2EDDE}">
      <dgm:prSet/>
      <dgm:spPr/>
      <dgm:t>
        <a:bodyPr/>
        <a:lstStyle/>
        <a:p>
          <a:endParaRPr lang="ru-RU"/>
        </a:p>
      </dgm:t>
    </dgm:pt>
    <dgm:pt modelId="{B81F9AD1-6D66-4886-8441-DE13BDB6868F}" type="pres">
      <dgm:prSet presAssocID="{BCA501AA-BB88-4F73-9D9A-512A67F4B928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1C4990B-3F7A-4F60-ADED-73CE0F7C511C}" type="pres">
      <dgm:prSet presAssocID="{0E84146C-0C0A-4E0D-BCD5-8C95CFAD96A4}" presName="roof" presStyleLbl="dkBgShp" presStyleIdx="0" presStyleCnt="2" custLinFactNeighborX="126" custLinFactNeighborY="7410"/>
      <dgm:spPr/>
      <dgm:t>
        <a:bodyPr/>
        <a:lstStyle/>
        <a:p>
          <a:endParaRPr lang="ru-RU"/>
        </a:p>
      </dgm:t>
    </dgm:pt>
    <dgm:pt modelId="{497AF1CF-197E-4F37-8742-D1BD3BD12CD5}" type="pres">
      <dgm:prSet presAssocID="{0E84146C-0C0A-4E0D-BCD5-8C95CFAD96A4}" presName="pillars" presStyleCnt="0"/>
      <dgm:spPr/>
    </dgm:pt>
    <dgm:pt modelId="{A97C3B0A-BF49-4DEC-BC55-499D202B8EEE}" type="pres">
      <dgm:prSet presAssocID="{0E84146C-0C0A-4E0D-BCD5-8C95CFAD96A4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413232-4AAC-46DB-92A2-28E8AB5F60AC}" type="pres">
      <dgm:prSet presAssocID="{946E1019-98AE-4834-B868-B593ADA17212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09E9B3-4D61-46CC-BAC9-11247E041A77}" type="pres">
      <dgm:prSet presAssocID="{3F42EAB4-DA03-465E-839A-D80C561A582B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558671-D416-42EA-8D1A-BA2DE3E6417A}" type="pres">
      <dgm:prSet presAssocID="{0E84146C-0C0A-4E0D-BCD5-8C95CFAD96A4}" presName="base" presStyleLbl="dkBgShp" presStyleIdx="1" presStyleCnt="2"/>
      <dgm:spPr>
        <a:solidFill>
          <a:srgbClr val="FFC000"/>
        </a:solidFill>
      </dgm:spPr>
    </dgm:pt>
  </dgm:ptLst>
  <dgm:cxnLst>
    <dgm:cxn modelId="{1D345933-DE75-4819-9CD2-230A20170701}" srcId="{0E84146C-0C0A-4E0D-BCD5-8C95CFAD96A4}" destId="{946E1019-98AE-4834-B868-B593ADA17212}" srcOrd="1" destOrd="0" parTransId="{CF3F3D25-0DA2-4ACD-A526-55C0D52B2366}" sibTransId="{541903B8-08DC-464D-9578-FE3110942A89}"/>
    <dgm:cxn modelId="{727E83E8-56B7-44DB-AC9D-ED78E5F217CF}" srcId="{BCA501AA-BB88-4F73-9D9A-512A67F4B928}" destId="{0E84146C-0C0A-4E0D-BCD5-8C95CFAD96A4}" srcOrd="0" destOrd="0" parTransId="{B6925DD9-0C35-480A-B0A6-C2913A5B15BD}" sibTransId="{7F7EA671-A4CF-492C-8C88-8A1EE32F4EDB}"/>
    <dgm:cxn modelId="{693AA45E-C97E-4AD7-B39A-7DF366917C61}" type="presOf" srcId="{3F42EAB4-DA03-465E-839A-D80C561A582B}" destId="{6909E9B3-4D61-46CC-BAC9-11247E041A77}" srcOrd="0" destOrd="0" presId="urn:microsoft.com/office/officeart/2005/8/layout/hList3"/>
    <dgm:cxn modelId="{898DB00F-0AF3-48F3-B2B6-053ABC3FBAF7}" type="presOf" srcId="{A629FC62-2AD0-4F72-B4FD-E199356A138B}" destId="{A97C3B0A-BF49-4DEC-BC55-499D202B8EEE}" srcOrd="0" destOrd="0" presId="urn:microsoft.com/office/officeart/2005/8/layout/hList3"/>
    <dgm:cxn modelId="{425E9A91-5B04-4B11-8E83-69C0D7CEA3F6}" type="presOf" srcId="{BCA501AA-BB88-4F73-9D9A-512A67F4B928}" destId="{B81F9AD1-6D66-4886-8441-DE13BDB6868F}" srcOrd="0" destOrd="0" presId="urn:microsoft.com/office/officeart/2005/8/layout/hList3"/>
    <dgm:cxn modelId="{9BB5A691-B0DE-4834-BE27-55564D4889A7}" type="presOf" srcId="{946E1019-98AE-4834-B868-B593ADA17212}" destId="{2C413232-4AAC-46DB-92A2-28E8AB5F60AC}" srcOrd="0" destOrd="0" presId="urn:microsoft.com/office/officeart/2005/8/layout/hList3"/>
    <dgm:cxn modelId="{ACD4462B-B2AC-4D24-9AD5-CCAE1E0C7D41}" srcId="{0E84146C-0C0A-4E0D-BCD5-8C95CFAD96A4}" destId="{A629FC62-2AD0-4F72-B4FD-E199356A138B}" srcOrd="0" destOrd="0" parTransId="{E71AB8FD-A79F-4B1A-B39D-DD446A172946}" sibTransId="{D9EFE99A-1813-4412-8656-A91F91CA68B1}"/>
    <dgm:cxn modelId="{D5CDC967-A07E-4B36-8E29-1DC50ED2EDDE}" srcId="{0E84146C-0C0A-4E0D-BCD5-8C95CFAD96A4}" destId="{3F42EAB4-DA03-465E-839A-D80C561A582B}" srcOrd="2" destOrd="0" parTransId="{C4908208-C2DF-4D80-ACB4-F405E837DDBF}" sibTransId="{D68D9583-4E29-4E3A-8B25-7C7C43B8A372}"/>
    <dgm:cxn modelId="{11CB0121-C01E-45FB-A650-0361A3279213}" type="presOf" srcId="{0E84146C-0C0A-4E0D-BCD5-8C95CFAD96A4}" destId="{41C4990B-3F7A-4F60-ADED-73CE0F7C511C}" srcOrd="0" destOrd="0" presId="urn:microsoft.com/office/officeart/2005/8/layout/hList3"/>
    <dgm:cxn modelId="{ED4D9BAC-16D7-45A9-B3F7-12DCB74F50D0}" type="presParOf" srcId="{B81F9AD1-6D66-4886-8441-DE13BDB6868F}" destId="{41C4990B-3F7A-4F60-ADED-73CE0F7C511C}" srcOrd="0" destOrd="0" presId="urn:microsoft.com/office/officeart/2005/8/layout/hList3"/>
    <dgm:cxn modelId="{740F28AF-ECF1-4850-B564-8BEBA4859F8C}" type="presParOf" srcId="{B81F9AD1-6D66-4886-8441-DE13BDB6868F}" destId="{497AF1CF-197E-4F37-8742-D1BD3BD12CD5}" srcOrd="1" destOrd="0" presId="urn:microsoft.com/office/officeart/2005/8/layout/hList3"/>
    <dgm:cxn modelId="{87EE1FD5-0BA8-46E5-B28E-0B08F954FFBC}" type="presParOf" srcId="{497AF1CF-197E-4F37-8742-D1BD3BD12CD5}" destId="{A97C3B0A-BF49-4DEC-BC55-499D202B8EEE}" srcOrd="0" destOrd="0" presId="urn:microsoft.com/office/officeart/2005/8/layout/hList3"/>
    <dgm:cxn modelId="{9F4C6045-3DBC-4EB9-B492-9A15613E954B}" type="presParOf" srcId="{497AF1CF-197E-4F37-8742-D1BD3BD12CD5}" destId="{2C413232-4AAC-46DB-92A2-28E8AB5F60AC}" srcOrd="1" destOrd="0" presId="urn:microsoft.com/office/officeart/2005/8/layout/hList3"/>
    <dgm:cxn modelId="{E9C251CC-45E4-4E16-BEB3-A6126EB62D33}" type="presParOf" srcId="{497AF1CF-197E-4F37-8742-D1BD3BD12CD5}" destId="{6909E9B3-4D61-46CC-BAC9-11247E041A77}" srcOrd="2" destOrd="0" presId="urn:microsoft.com/office/officeart/2005/8/layout/hList3"/>
    <dgm:cxn modelId="{ABCF49FB-A230-46DC-B179-B645207DC4CB}" type="presParOf" srcId="{B81F9AD1-6D66-4886-8441-DE13BDB6868F}" destId="{54558671-D416-42EA-8D1A-BA2DE3E6417A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6A1498D-3C3C-4F68-A3C6-9C564ED5DCEC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F99D90B-070A-482E-A141-98FBB04075A5}">
      <dgm:prSet phldrT="[Текст]" custT="1"/>
      <dgm:spPr>
        <a:solidFill>
          <a:srgbClr val="FFC000"/>
        </a:solidFill>
      </dgm:spPr>
      <dgm:t>
        <a:bodyPr/>
        <a:lstStyle/>
        <a:p>
          <a:r>
            <a:rPr lang="ru-RU" sz="2000" dirty="0" smtClean="0">
              <a:solidFill>
                <a:srgbClr val="00B050"/>
              </a:solidFill>
            </a:rPr>
            <a:t>Дотации на выравнивание бюджетной обеспеченности – 6778,7 тыс. рублей</a:t>
          </a:r>
          <a:endParaRPr lang="ru-RU" sz="2000" dirty="0">
            <a:solidFill>
              <a:srgbClr val="00B050"/>
            </a:solidFill>
          </a:endParaRPr>
        </a:p>
      </dgm:t>
    </dgm:pt>
    <dgm:pt modelId="{E762EBE9-DD02-4C45-8E62-7A586B3F1FC7}" type="parTrans" cxnId="{3248C178-8681-4CAF-A696-32B74DD4B6C4}">
      <dgm:prSet/>
      <dgm:spPr/>
      <dgm:t>
        <a:bodyPr/>
        <a:lstStyle/>
        <a:p>
          <a:endParaRPr lang="ru-RU"/>
        </a:p>
      </dgm:t>
    </dgm:pt>
    <dgm:pt modelId="{CF34F226-FB3E-4134-81BF-FEE259BF306C}" type="sibTrans" cxnId="{3248C178-8681-4CAF-A696-32B74DD4B6C4}">
      <dgm:prSet/>
      <dgm:spPr/>
      <dgm:t>
        <a:bodyPr/>
        <a:lstStyle/>
        <a:p>
          <a:endParaRPr lang="ru-RU"/>
        </a:p>
      </dgm:t>
    </dgm:pt>
    <dgm:pt modelId="{8DEDA7D9-89F5-46F6-947B-3C90AA9A3F1E}">
      <dgm:prSet phldrT="[Текст]" custT="1"/>
      <dgm:spPr>
        <a:solidFill>
          <a:srgbClr val="FFC000"/>
        </a:solidFill>
      </dgm:spPr>
      <dgm:t>
        <a:bodyPr/>
        <a:lstStyle/>
        <a:p>
          <a:r>
            <a:rPr lang="ru-RU" sz="2000" dirty="0" smtClean="0">
              <a:solidFill>
                <a:srgbClr val="00B050"/>
              </a:solidFill>
            </a:rPr>
            <a:t>Субвенции бюджетам бюджетной системы РФ – 59,9 тыс. рублей</a:t>
          </a:r>
          <a:endParaRPr lang="ru-RU" sz="2000" dirty="0">
            <a:solidFill>
              <a:srgbClr val="00B050"/>
            </a:solidFill>
          </a:endParaRPr>
        </a:p>
      </dgm:t>
    </dgm:pt>
    <dgm:pt modelId="{5383A469-E319-49B2-8F12-BC5579B606FB}" type="parTrans" cxnId="{A15EEC71-5172-429E-B74B-59E4CAD70F0B}">
      <dgm:prSet/>
      <dgm:spPr/>
      <dgm:t>
        <a:bodyPr/>
        <a:lstStyle/>
        <a:p>
          <a:endParaRPr lang="ru-RU"/>
        </a:p>
      </dgm:t>
    </dgm:pt>
    <dgm:pt modelId="{6C752803-CA96-4F0D-815F-E07ABEE0EC4C}" type="sibTrans" cxnId="{A15EEC71-5172-429E-B74B-59E4CAD70F0B}">
      <dgm:prSet/>
      <dgm:spPr/>
      <dgm:t>
        <a:bodyPr/>
        <a:lstStyle/>
        <a:p>
          <a:endParaRPr lang="ru-RU"/>
        </a:p>
      </dgm:t>
    </dgm:pt>
    <dgm:pt modelId="{B950D545-234F-42C9-9AF2-7BE3D7B59B90}">
      <dgm:prSet phldrT="[Текст]" custT="1"/>
      <dgm:spPr>
        <a:solidFill>
          <a:srgbClr val="FFC000"/>
        </a:solidFill>
      </dgm:spPr>
      <dgm:t>
        <a:bodyPr/>
        <a:lstStyle/>
        <a:p>
          <a:r>
            <a:rPr lang="ru-RU" sz="2000" dirty="0" smtClean="0">
              <a:solidFill>
                <a:srgbClr val="00B050"/>
              </a:solidFill>
            </a:rPr>
            <a:t>Субсидии бюджетам на поддержку отрасли культуры – 50,0 тыс. рублей</a:t>
          </a:r>
          <a:endParaRPr lang="ru-RU" sz="2000" dirty="0">
            <a:solidFill>
              <a:srgbClr val="00B050"/>
            </a:solidFill>
          </a:endParaRPr>
        </a:p>
      </dgm:t>
    </dgm:pt>
    <dgm:pt modelId="{0979E859-DA2D-42C6-A8D8-E1546839A9F7}" type="parTrans" cxnId="{6A9FBBC1-C090-40CE-99D3-94509F714B88}">
      <dgm:prSet/>
      <dgm:spPr/>
      <dgm:t>
        <a:bodyPr/>
        <a:lstStyle/>
        <a:p>
          <a:endParaRPr lang="ru-RU"/>
        </a:p>
      </dgm:t>
    </dgm:pt>
    <dgm:pt modelId="{41CB447A-8CF4-42C0-9F16-578BFB72C34A}" type="sibTrans" cxnId="{6A9FBBC1-C090-40CE-99D3-94509F714B88}">
      <dgm:prSet/>
      <dgm:spPr/>
      <dgm:t>
        <a:bodyPr/>
        <a:lstStyle/>
        <a:p>
          <a:endParaRPr lang="ru-RU"/>
        </a:p>
      </dgm:t>
    </dgm:pt>
    <dgm:pt modelId="{2271D064-8E8C-44C5-B42F-8A4B29A1B57A}">
      <dgm:prSet phldrT="[Текст]" custT="1"/>
      <dgm:spPr>
        <a:solidFill>
          <a:srgbClr val="FFC000"/>
        </a:solidFill>
      </dgm:spPr>
      <dgm:t>
        <a:bodyPr/>
        <a:lstStyle/>
        <a:p>
          <a:r>
            <a:rPr lang="ru-RU" sz="2000" dirty="0" smtClean="0">
              <a:solidFill>
                <a:srgbClr val="00B050"/>
              </a:solidFill>
            </a:rPr>
            <a:t>Субвенции бюджетам бюджетной системы РФ – 59,9 тыс. рублей</a:t>
          </a:r>
          <a:endParaRPr lang="ru-RU" sz="2000" dirty="0">
            <a:solidFill>
              <a:srgbClr val="00B050"/>
            </a:solidFill>
          </a:endParaRPr>
        </a:p>
      </dgm:t>
    </dgm:pt>
    <dgm:pt modelId="{72A240EB-7BC0-496A-AA1A-7004C207BB6C}" type="parTrans" cxnId="{D2A576EB-13CC-46FA-A88D-C3BFDCB92FF7}">
      <dgm:prSet/>
      <dgm:spPr/>
      <dgm:t>
        <a:bodyPr/>
        <a:lstStyle/>
        <a:p>
          <a:endParaRPr lang="ru-RU"/>
        </a:p>
      </dgm:t>
    </dgm:pt>
    <dgm:pt modelId="{026D7BEC-F73F-4523-AE9B-E0119F424C44}" type="sibTrans" cxnId="{D2A576EB-13CC-46FA-A88D-C3BFDCB92FF7}">
      <dgm:prSet/>
      <dgm:spPr/>
      <dgm:t>
        <a:bodyPr/>
        <a:lstStyle/>
        <a:p>
          <a:endParaRPr lang="ru-RU"/>
        </a:p>
      </dgm:t>
    </dgm:pt>
    <dgm:pt modelId="{9CBDAD12-01D1-41ED-AF85-86B4A94FCD1E}" type="pres">
      <dgm:prSet presAssocID="{86A1498D-3C3C-4F68-A3C6-9C564ED5DCE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CCE4452-1013-43D0-BF8E-F6B71FC7FD8A}" type="pres">
      <dgm:prSet presAssocID="{CF99D90B-070A-482E-A141-98FBB04075A5}" presName="node" presStyleLbl="node1" presStyleIdx="0" presStyleCnt="4" custScaleX="89717" custScaleY="112520" custLinFactNeighborX="-10889" custLinFactNeighborY="3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DC5A13-159D-4104-81A0-0462D5BB4C56}" type="pres">
      <dgm:prSet presAssocID="{CF34F226-FB3E-4134-81BF-FEE259BF306C}" presName="sibTrans" presStyleCnt="0"/>
      <dgm:spPr/>
    </dgm:pt>
    <dgm:pt modelId="{1ACDF331-4F50-47B9-97AB-8A2E838E3E21}" type="pres">
      <dgm:prSet presAssocID="{8DEDA7D9-89F5-46F6-947B-3C90AA9A3F1E}" presName="node" presStyleLbl="node1" presStyleIdx="1" presStyleCnt="4" custScaleX="81805" custScaleY="1143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3E6833-8F3A-4219-83D9-41A888496498}" type="pres">
      <dgm:prSet presAssocID="{6C752803-CA96-4F0D-815F-E07ABEE0EC4C}" presName="sibTrans" presStyleCnt="0"/>
      <dgm:spPr/>
    </dgm:pt>
    <dgm:pt modelId="{CEE40771-D24C-4955-ACBA-4A9335AE0CC3}" type="pres">
      <dgm:prSet presAssocID="{B950D545-234F-42C9-9AF2-7BE3D7B59B90}" presName="node" presStyleLbl="node1" presStyleIdx="2" presStyleCnt="4" custAng="0" custScaleX="70273" custScaleY="1172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2A8DC4-B6E4-489D-9D3D-FC8FA216A68C}" type="pres">
      <dgm:prSet presAssocID="{41CB447A-8CF4-42C0-9F16-578BFB72C34A}" presName="sibTrans" presStyleCnt="0"/>
      <dgm:spPr/>
    </dgm:pt>
    <dgm:pt modelId="{E5212D46-D04F-416C-A455-7D77CE0A9927}" type="pres">
      <dgm:prSet presAssocID="{2271D064-8E8C-44C5-B42F-8A4B29A1B57A}" presName="node" presStyleLbl="node1" presStyleIdx="3" presStyleCnt="4" custScaleX="81805" custScaleY="1143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38A48AB-97BB-4A0C-9A3B-8564FFDA1948}" type="presOf" srcId="{CF99D90B-070A-482E-A141-98FBB04075A5}" destId="{ECCE4452-1013-43D0-BF8E-F6B71FC7FD8A}" srcOrd="0" destOrd="0" presId="urn:microsoft.com/office/officeart/2005/8/layout/default#1"/>
    <dgm:cxn modelId="{3248C178-8681-4CAF-A696-32B74DD4B6C4}" srcId="{86A1498D-3C3C-4F68-A3C6-9C564ED5DCEC}" destId="{CF99D90B-070A-482E-A141-98FBB04075A5}" srcOrd="0" destOrd="0" parTransId="{E762EBE9-DD02-4C45-8E62-7A586B3F1FC7}" sibTransId="{CF34F226-FB3E-4134-81BF-FEE259BF306C}"/>
    <dgm:cxn modelId="{6A9FBBC1-C090-40CE-99D3-94509F714B88}" srcId="{86A1498D-3C3C-4F68-A3C6-9C564ED5DCEC}" destId="{B950D545-234F-42C9-9AF2-7BE3D7B59B90}" srcOrd="2" destOrd="0" parTransId="{0979E859-DA2D-42C6-A8D8-E1546839A9F7}" sibTransId="{41CB447A-8CF4-42C0-9F16-578BFB72C34A}"/>
    <dgm:cxn modelId="{A15EEC71-5172-429E-B74B-59E4CAD70F0B}" srcId="{86A1498D-3C3C-4F68-A3C6-9C564ED5DCEC}" destId="{8DEDA7D9-89F5-46F6-947B-3C90AA9A3F1E}" srcOrd="1" destOrd="0" parTransId="{5383A469-E319-49B2-8F12-BC5579B606FB}" sibTransId="{6C752803-CA96-4F0D-815F-E07ABEE0EC4C}"/>
    <dgm:cxn modelId="{0CFA22E9-1F0E-4F6D-8192-837BE2470221}" type="presOf" srcId="{86A1498D-3C3C-4F68-A3C6-9C564ED5DCEC}" destId="{9CBDAD12-01D1-41ED-AF85-86B4A94FCD1E}" srcOrd="0" destOrd="0" presId="urn:microsoft.com/office/officeart/2005/8/layout/default#1"/>
    <dgm:cxn modelId="{E128487D-1775-494A-ADE1-54EBD0AC6B85}" type="presOf" srcId="{2271D064-8E8C-44C5-B42F-8A4B29A1B57A}" destId="{E5212D46-D04F-416C-A455-7D77CE0A9927}" srcOrd="0" destOrd="0" presId="urn:microsoft.com/office/officeart/2005/8/layout/default#1"/>
    <dgm:cxn modelId="{D2A576EB-13CC-46FA-A88D-C3BFDCB92FF7}" srcId="{86A1498D-3C3C-4F68-A3C6-9C564ED5DCEC}" destId="{2271D064-8E8C-44C5-B42F-8A4B29A1B57A}" srcOrd="3" destOrd="0" parTransId="{72A240EB-7BC0-496A-AA1A-7004C207BB6C}" sibTransId="{026D7BEC-F73F-4523-AE9B-E0119F424C44}"/>
    <dgm:cxn modelId="{6F1A46A3-95F7-4C38-B5ED-50A11391E223}" type="presOf" srcId="{8DEDA7D9-89F5-46F6-947B-3C90AA9A3F1E}" destId="{1ACDF331-4F50-47B9-97AB-8A2E838E3E21}" srcOrd="0" destOrd="0" presId="urn:microsoft.com/office/officeart/2005/8/layout/default#1"/>
    <dgm:cxn modelId="{215D02F1-643F-413B-9076-64EC395DBDB1}" type="presOf" srcId="{B950D545-234F-42C9-9AF2-7BE3D7B59B90}" destId="{CEE40771-D24C-4955-ACBA-4A9335AE0CC3}" srcOrd="0" destOrd="0" presId="urn:microsoft.com/office/officeart/2005/8/layout/default#1"/>
    <dgm:cxn modelId="{D1246F13-0FEE-461C-812E-9621E785E682}" type="presParOf" srcId="{9CBDAD12-01D1-41ED-AF85-86B4A94FCD1E}" destId="{ECCE4452-1013-43D0-BF8E-F6B71FC7FD8A}" srcOrd="0" destOrd="0" presId="urn:microsoft.com/office/officeart/2005/8/layout/default#1"/>
    <dgm:cxn modelId="{322FEF31-EB0A-41CF-A91E-96239605CA10}" type="presParOf" srcId="{9CBDAD12-01D1-41ED-AF85-86B4A94FCD1E}" destId="{02DC5A13-159D-4104-81A0-0462D5BB4C56}" srcOrd="1" destOrd="0" presId="urn:microsoft.com/office/officeart/2005/8/layout/default#1"/>
    <dgm:cxn modelId="{4055D768-30B0-4892-ACBA-86ECBB46AEE8}" type="presParOf" srcId="{9CBDAD12-01D1-41ED-AF85-86B4A94FCD1E}" destId="{1ACDF331-4F50-47B9-97AB-8A2E838E3E21}" srcOrd="2" destOrd="0" presId="urn:microsoft.com/office/officeart/2005/8/layout/default#1"/>
    <dgm:cxn modelId="{2C2F0015-6223-4E27-97A5-1DF2EC77B419}" type="presParOf" srcId="{9CBDAD12-01D1-41ED-AF85-86B4A94FCD1E}" destId="{FF3E6833-8F3A-4219-83D9-41A888496498}" srcOrd="3" destOrd="0" presId="urn:microsoft.com/office/officeart/2005/8/layout/default#1"/>
    <dgm:cxn modelId="{22C9A7E6-C958-448A-BB8A-DF97A77DCDBC}" type="presParOf" srcId="{9CBDAD12-01D1-41ED-AF85-86B4A94FCD1E}" destId="{CEE40771-D24C-4955-ACBA-4A9335AE0CC3}" srcOrd="4" destOrd="0" presId="urn:microsoft.com/office/officeart/2005/8/layout/default#1"/>
    <dgm:cxn modelId="{E19E26A4-C638-4A54-B8E7-9E90686BD61A}" type="presParOf" srcId="{9CBDAD12-01D1-41ED-AF85-86B4A94FCD1E}" destId="{EF2A8DC4-B6E4-489D-9D3D-FC8FA216A68C}" srcOrd="5" destOrd="0" presId="urn:microsoft.com/office/officeart/2005/8/layout/default#1"/>
    <dgm:cxn modelId="{78CC2914-CC8C-4AE3-8834-418E1F022C28}" type="presParOf" srcId="{9CBDAD12-01D1-41ED-AF85-86B4A94FCD1E}" destId="{E5212D46-D04F-416C-A455-7D77CE0A9927}" srcOrd="6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1C4990B-3F7A-4F60-ADED-73CE0F7C511C}">
      <dsp:nvSpPr>
        <dsp:cNvPr id="0" name=""/>
        <dsp:cNvSpPr/>
      </dsp:nvSpPr>
      <dsp:spPr>
        <a:xfrm>
          <a:off x="0" y="100612"/>
          <a:ext cx="8229600" cy="1357788"/>
        </a:xfrm>
        <a:prstGeom prst="rect">
          <a:avLst/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solidFill>
                <a:srgbClr val="00B050"/>
              </a:solidFill>
            </a:rPr>
            <a:t>Доходы бюджета </a:t>
          </a:r>
          <a:r>
            <a:rPr lang="ru-RU" sz="2400" kern="1200" dirty="0" smtClean="0">
              <a:solidFill>
                <a:srgbClr val="00B050"/>
              </a:solidFill>
            </a:rPr>
            <a:t>–</a:t>
          </a:r>
          <a:r>
            <a:rPr lang="ru-RU" sz="6200" kern="1200" dirty="0" smtClean="0">
              <a:solidFill>
                <a:srgbClr val="00B050"/>
              </a:solidFill>
            </a:rPr>
            <a:t> </a:t>
          </a:r>
          <a:r>
            <a:rPr lang="ru-RU" sz="2400" kern="1200" dirty="0" smtClean="0">
              <a:solidFill>
                <a:srgbClr val="00B050"/>
              </a:solidFill>
            </a:rPr>
            <a:t>6657,1 тыс. рублей, из них:</a:t>
          </a:r>
          <a:endParaRPr lang="ru-RU" sz="6200" kern="1200" dirty="0">
            <a:solidFill>
              <a:srgbClr val="00B050"/>
            </a:solidFill>
          </a:endParaRPr>
        </a:p>
      </dsp:txBody>
      <dsp:txXfrm>
        <a:off x="0" y="100612"/>
        <a:ext cx="8229600" cy="1357788"/>
      </dsp:txXfrm>
    </dsp:sp>
    <dsp:sp modelId="{A97C3B0A-BF49-4DEC-BC55-499D202B8EEE}">
      <dsp:nvSpPr>
        <dsp:cNvPr id="0" name=""/>
        <dsp:cNvSpPr/>
      </dsp:nvSpPr>
      <dsp:spPr>
        <a:xfrm>
          <a:off x="4018" y="1357788"/>
          <a:ext cx="2740521" cy="2851356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5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rgbClr val="00B050"/>
              </a:solidFill>
            </a:rPr>
            <a:t>Налоговые</a:t>
          </a:r>
        </a:p>
        <a:p>
          <a:pPr lvl="0" algn="ctr" defTabSz="1066800">
            <a:lnSpc>
              <a:spcPct val="5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rgbClr val="00B050"/>
              </a:solidFill>
            </a:rPr>
            <a:t> доходы –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rgbClr val="00B050"/>
              </a:solidFill>
            </a:rPr>
            <a:t>2781,7 тыс. рублей</a:t>
          </a:r>
          <a:endParaRPr lang="ru-RU" sz="2400" kern="1200" dirty="0">
            <a:solidFill>
              <a:srgbClr val="00B050"/>
            </a:solidFill>
          </a:endParaRPr>
        </a:p>
      </dsp:txBody>
      <dsp:txXfrm>
        <a:off x="4018" y="1357788"/>
        <a:ext cx="2740521" cy="2851356"/>
      </dsp:txXfrm>
    </dsp:sp>
    <dsp:sp modelId="{2C413232-4AAC-46DB-92A2-28E8AB5F60AC}">
      <dsp:nvSpPr>
        <dsp:cNvPr id="0" name=""/>
        <dsp:cNvSpPr/>
      </dsp:nvSpPr>
      <dsp:spPr>
        <a:xfrm>
          <a:off x="2744539" y="1357788"/>
          <a:ext cx="2740521" cy="2851356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rgbClr val="00B050"/>
              </a:solidFill>
            </a:rPr>
            <a:t>Неналоговые доходы –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rgbClr val="00B050"/>
              </a:solidFill>
            </a:rPr>
            <a:t>-28,8 тыс. рублей</a:t>
          </a:r>
          <a:endParaRPr lang="ru-RU" sz="2400" kern="1200" dirty="0">
            <a:solidFill>
              <a:srgbClr val="00B050"/>
            </a:solidFill>
          </a:endParaRPr>
        </a:p>
      </dsp:txBody>
      <dsp:txXfrm>
        <a:off x="2744539" y="1357788"/>
        <a:ext cx="2740521" cy="2851356"/>
      </dsp:txXfrm>
    </dsp:sp>
    <dsp:sp modelId="{6909E9B3-4D61-46CC-BAC9-11247E041A77}">
      <dsp:nvSpPr>
        <dsp:cNvPr id="0" name=""/>
        <dsp:cNvSpPr/>
      </dsp:nvSpPr>
      <dsp:spPr>
        <a:xfrm>
          <a:off x="5485060" y="1357788"/>
          <a:ext cx="2740521" cy="2851356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rgbClr val="00B050"/>
              </a:solidFill>
            </a:rPr>
            <a:t>Безвозмездные поступления – 3904,2 тыс. рублей</a:t>
          </a:r>
          <a:endParaRPr lang="ru-RU" sz="2400" kern="1200" dirty="0">
            <a:solidFill>
              <a:srgbClr val="00B050"/>
            </a:solidFill>
          </a:endParaRPr>
        </a:p>
      </dsp:txBody>
      <dsp:txXfrm>
        <a:off x="5485060" y="1357788"/>
        <a:ext cx="2740521" cy="2851356"/>
      </dsp:txXfrm>
    </dsp:sp>
    <dsp:sp modelId="{54558671-D416-42EA-8D1A-BA2DE3E6417A}">
      <dsp:nvSpPr>
        <dsp:cNvPr id="0" name=""/>
        <dsp:cNvSpPr/>
      </dsp:nvSpPr>
      <dsp:spPr>
        <a:xfrm>
          <a:off x="0" y="4209145"/>
          <a:ext cx="8229600" cy="316817"/>
        </a:xfrm>
        <a:prstGeom prst="rect">
          <a:avLst/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CCE4452-1013-43D0-BF8E-F6B71FC7FD8A}">
      <dsp:nvSpPr>
        <dsp:cNvPr id="0" name=""/>
        <dsp:cNvSpPr/>
      </dsp:nvSpPr>
      <dsp:spPr>
        <a:xfrm>
          <a:off x="115161" y="47258"/>
          <a:ext cx="2530816" cy="1904438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rgbClr val="00B050"/>
              </a:solidFill>
            </a:rPr>
            <a:t>Дотации на выравнивание бюджетной обеспеченности – 6778,7 тыс. рублей</a:t>
          </a:r>
          <a:endParaRPr lang="ru-RU" sz="2000" kern="1200" dirty="0">
            <a:solidFill>
              <a:srgbClr val="00B050"/>
            </a:solidFill>
          </a:endParaRPr>
        </a:p>
      </dsp:txBody>
      <dsp:txXfrm>
        <a:off x="115161" y="47258"/>
        <a:ext cx="2530816" cy="1904438"/>
      </dsp:txXfrm>
    </dsp:sp>
    <dsp:sp modelId="{1ACDF331-4F50-47B9-97AB-8A2E838E3E21}">
      <dsp:nvSpPr>
        <dsp:cNvPr id="0" name=""/>
        <dsp:cNvSpPr/>
      </dsp:nvSpPr>
      <dsp:spPr>
        <a:xfrm>
          <a:off x="3235232" y="25449"/>
          <a:ext cx="2307627" cy="1936037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rgbClr val="00B050"/>
              </a:solidFill>
            </a:rPr>
            <a:t>Субвенции бюджетам бюджетной системы РФ – 59,9 тыс. рублей</a:t>
          </a:r>
          <a:endParaRPr lang="ru-RU" sz="2000" kern="1200" dirty="0">
            <a:solidFill>
              <a:srgbClr val="00B050"/>
            </a:solidFill>
          </a:endParaRPr>
        </a:p>
      </dsp:txBody>
      <dsp:txXfrm>
        <a:off x="3235232" y="25449"/>
        <a:ext cx="2307627" cy="1936037"/>
      </dsp:txXfrm>
    </dsp:sp>
    <dsp:sp modelId="{CEE40771-D24C-4955-ACBA-4A9335AE0CC3}">
      <dsp:nvSpPr>
        <dsp:cNvPr id="0" name=""/>
        <dsp:cNvSpPr/>
      </dsp:nvSpPr>
      <dsp:spPr>
        <a:xfrm>
          <a:off x="5824949" y="1483"/>
          <a:ext cx="1982322" cy="1983970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rgbClr val="00B050"/>
              </a:solidFill>
            </a:rPr>
            <a:t>Субсидии бюджетам на поддержку отрасли культуры – 50,0 тыс. рублей</a:t>
          </a:r>
          <a:endParaRPr lang="ru-RU" sz="2000" kern="1200" dirty="0">
            <a:solidFill>
              <a:srgbClr val="00B050"/>
            </a:solidFill>
          </a:endParaRPr>
        </a:p>
      </dsp:txBody>
      <dsp:txXfrm>
        <a:off x="5824949" y="1483"/>
        <a:ext cx="1982322" cy="1983970"/>
      </dsp:txXfrm>
    </dsp:sp>
    <dsp:sp modelId="{E5212D46-D04F-416C-A455-7D77CE0A9927}">
      <dsp:nvSpPr>
        <dsp:cNvPr id="0" name=""/>
        <dsp:cNvSpPr/>
      </dsp:nvSpPr>
      <dsp:spPr>
        <a:xfrm>
          <a:off x="2960986" y="2267542"/>
          <a:ext cx="2307627" cy="1936037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rgbClr val="00B050"/>
              </a:solidFill>
            </a:rPr>
            <a:t>Субвенции бюджетам бюджетной системы РФ – 59,9 тыс. рублей</a:t>
          </a:r>
          <a:endParaRPr lang="ru-RU" sz="2000" kern="1200" dirty="0">
            <a:solidFill>
              <a:srgbClr val="00B050"/>
            </a:solidFill>
          </a:endParaRPr>
        </a:p>
      </dsp:txBody>
      <dsp:txXfrm>
        <a:off x="2960986" y="2267542"/>
        <a:ext cx="2307627" cy="19360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06.08.2025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955345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06.08.2025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862399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06.08.2025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186304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06.08.2025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489609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06.08.2025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742097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06.08.2025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600961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06.08.2025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146707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06.08.2025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96052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06.08.2025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517587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06.08.2025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823087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06.08.2025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67726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06.08.2025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39061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11560" y="1844824"/>
            <a:ext cx="7772400" cy="3924151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sz="3100" b="0" cap="none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0" cap="none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0" cap="none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Отчет об исполнении</a:t>
            </a:r>
            <a:br>
              <a:rPr lang="ru-RU" b="0" cap="none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0" cap="none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cap="none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b="0" cap="none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Грузиновского</a:t>
            </a:r>
            <a:br>
              <a:rPr lang="ru-RU" b="0" cap="none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0" cap="none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cap="none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0" cap="none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0" cap="none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0" cap="none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Морозовского района</a:t>
            </a:r>
            <a:br>
              <a:rPr lang="ru-RU" b="0" cap="none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0" cap="none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b="0" cap="none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 полугодие </a:t>
            </a:r>
            <a:r>
              <a:rPr lang="ru-RU" b="0" cap="none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2025 года</a:t>
            </a:r>
            <a:r>
              <a:rPr lang="ru-RU" sz="31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/>
              <a:t/>
            </a:r>
            <a:br>
              <a:rPr lang="ru-RU" i="1" dirty="0"/>
            </a:b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722313" y="476673"/>
            <a:ext cx="7772400" cy="1080119"/>
          </a:xfrm>
        </p:spPr>
        <p:txBody>
          <a:bodyPr/>
          <a:lstStyle/>
          <a:p>
            <a:pPr algn="ctr"/>
            <a:r>
              <a:rPr lang="ru-RU" b="1" i="1" dirty="0" smtClean="0">
                <a:solidFill>
                  <a:srgbClr val="00B050"/>
                </a:solidFill>
              </a:rPr>
              <a:t>АДМИНИСТРАЦИЯ ГРУЗИНОВСКОГО </a:t>
            </a:r>
          </a:p>
          <a:p>
            <a:pPr algn="ctr"/>
            <a:r>
              <a:rPr lang="ru-RU" b="1" i="1" dirty="0" smtClean="0">
                <a:solidFill>
                  <a:srgbClr val="00B050"/>
                </a:solidFill>
              </a:rPr>
              <a:t>СЕЛЬСКОГО ПОСЕЛЕНИЯ</a:t>
            </a:r>
            <a:endParaRPr lang="ru-RU" b="1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96480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B050"/>
                </a:solidFill>
              </a:rPr>
              <a:t>Уровень долговой нагрузки Грузиновского сельского поселения за 1 полугодие 2025 года</a:t>
            </a:r>
            <a:endParaRPr lang="ru-RU" sz="2800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Под долговой нагрузкой подразумевается финансовый показатель, который отображает уровень обременения муниципального образования разнообразными обязательствами и возможностью выполнить их.</a:t>
            </a:r>
          </a:p>
          <a:p>
            <a:r>
              <a:rPr lang="ru-RU" dirty="0" smtClean="0">
                <a:solidFill>
                  <a:srgbClr val="00B050"/>
                </a:solidFill>
              </a:rPr>
              <a:t> В </a:t>
            </a:r>
            <a:r>
              <a:rPr lang="ru-RU" dirty="0" err="1" smtClean="0">
                <a:solidFill>
                  <a:srgbClr val="00B050"/>
                </a:solidFill>
              </a:rPr>
              <a:t>Грузиновском</a:t>
            </a:r>
            <a:r>
              <a:rPr lang="ru-RU" dirty="0" smtClean="0">
                <a:solidFill>
                  <a:srgbClr val="00B050"/>
                </a:solidFill>
              </a:rPr>
              <a:t> сельском поселении долговых обязательств нет.</a:t>
            </a:r>
            <a:endParaRPr lang="ru-RU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714863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</a:rPr>
              <a:t>Расходы на ремонт и содержание уличного освещения </a:t>
            </a:r>
            <a:r>
              <a:rPr lang="ru-RU" sz="2800" dirty="0">
                <a:solidFill>
                  <a:schemeClr val="accent3">
                    <a:lumMod val="75000"/>
                  </a:schemeClr>
                </a:solidFill>
              </a:rPr>
              <a:t>в 1 полугодии </a:t>
            </a: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</a:rPr>
              <a:t>2025 </a:t>
            </a:r>
            <a:r>
              <a:rPr lang="ru-RU" sz="2800" dirty="0">
                <a:solidFill>
                  <a:schemeClr val="accent3">
                    <a:lumMod val="75000"/>
                  </a:schemeClr>
                </a:solidFill>
              </a:rPr>
              <a:t>года </a:t>
            </a: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</a:rPr>
              <a:t>составляют 135,9 </a:t>
            </a:r>
            <a:r>
              <a:rPr lang="ru-RU" sz="2800" dirty="0">
                <a:solidFill>
                  <a:schemeClr val="accent3">
                    <a:lumMod val="75000"/>
                  </a:schemeClr>
                </a:solidFill>
              </a:rPr>
              <a:t>тыс. </a:t>
            </a: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</a:rPr>
              <a:t>рублей</a:t>
            </a:r>
            <a:endParaRPr lang="ru-RU" sz="2800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9" name="Объект 8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600200"/>
            <a:ext cx="7848872" cy="4925144"/>
          </a:xfrm>
        </p:spPr>
      </p:pic>
    </p:spTree>
    <p:extLst>
      <p:ext uri="{BB962C8B-B14F-4D97-AF65-F5344CB8AC3E}">
        <p14:creationId xmlns="" xmlns:p14="http://schemas.microsoft.com/office/powerpoint/2010/main" val="1774233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</a:rPr>
              <a:t>Расходы на благоустройство территории в 1 полугодии 2025 г. составляют 483,4 тыс. рублей</a:t>
            </a:r>
            <a:endParaRPr lang="ru-RU" sz="2800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10" name="Объект 9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628800"/>
            <a:ext cx="6480720" cy="4896543"/>
          </a:xfrm>
        </p:spPr>
      </p:pic>
    </p:spTree>
    <p:extLst>
      <p:ext uri="{BB962C8B-B14F-4D97-AF65-F5344CB8AC3E}">
        <p14:creationId xmlns="" xmlns:p14="http://schemas.microsoft.com/office/powerpoint/2010/main" val="32799291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</a:rPr>
              <a:t>Расходы по муниципальной программе </a:t>
            </a:r>
            <a:r>
              <a:rPr lang="ru-RU" sz="2800" dirty="0">
                <a:solidFill>
                  <a:schemeClr val="accent3">
                    <a:lumMod val="75000"/>
                  </a:schemeClr>
                </a:solidFill>
              </a:rPr>
              <a:t>«Развитие культуры и туризма»  в 1 полугодии </a:t>
            </a: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</a:rPr>
              <a:t>2025 г.  составляют 2400,3 тыс</a:t>
            </a:r>
            <a:r>
              <a:rPr lang="ru-RU" sz="2800" dirty="0">
                <a:solidFill>
                  <a:schemeClr val="accent3">
                    <a:lumMod val="75000"/>
                  </a:schemeClr>
                </a:solidFill>
              </a:rPr>
              <a:t>. рублей</a:t>
            </a: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9" name="Объект 8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922" y="1600200"/>
            <a:ext cx="8046156" cy="4525963"/>
          </a:xfrm>
        </p:spPr>
      </p:pic>
    </p:spTree>
    <p:extLst>
      <p:ext uri="{BB962C8B-B14F-4D97-AF65-F5344CB8AC3E}">
        <p14:creationId xmlns="" xmlns:p14="http://schemas.microsoft.com/office/powerpoint/2010/main" val="10855115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chemeClr val="accent3">
                    <a:lumMod val="75000"/>
                  </a:schemeClr>
                </a:solidFill>
              </a:rPr>
              <a:t>Информация для контактов</a:t>
            </a:r>
            <a:br>
              <a:rPr lang="ru-RU" sz="3200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3200" dirty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ru-RU" sz="3200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3200" dirty="0">
                <a:solidFill>
                  <a:schemeClr val="accent3">
                    <a:lumMod val="75000"/>
                  </a:schemeClr>
                </a:solidFill>
              </a:rPr>
              <a:t>Администрация Грузиновского сельского поселения</a:t>
            </a:r>
            <a:br>
              <a:rPr lang="ru-RU" sz="3200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3200" dirty="0">
                <a:solidFill>
                  <a:schemeClr val="accent3">
                    <a:lumMod val="75000"/>
                  </a:schemeClr>
                </a:solidFill>
              </a:rPr>
              <a:t>347222 Ростовская область, Морозовский район,</a:t>
            </a:r>
            <a:br>
              <a:rPr lang="ru-RU" sz="3200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3200" dirty="0">
                <a:solidFill>
                  <a:schemeClr val="accent3">
                    <a:lumMod val="75000"/>
                  </a:schemeClr>
                </a:solidFill>
              </a:rPr>
              <a:t>хутор Грузинов, улица Вишневая, 26</a:t>
            </a:r>
            <a:br>
              <a:rPr lang="ru-RU" sz="3200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3200" dirty="0">
                <a:solidFill>
                  <a:schemeClr val="accent3">
                    <a:lumMod val="75000"/>
                  </a:schemeClr>
                </a:solidFill>
              </a:rPr>
              <a:t>тел. (86384) 3-74-61, факс (86384) 3-74-74</a:t>
            </a:r>
            <a:br>
              <a:rPr lang="ru-RU" sz="3200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3200" dirty="0" err="1">
                <a:solidFill>
                  <a:schemeClr val="accent3">
                    <a:lumMod val="75000"/>
                  </a:schemeClr>
                </a:solidFill>
              </a:rPr>
              <a:t>e-mail</a:t>
            </a:r>
            <a:r>
              <a:rPr lang="ru-RU" sz="3200" dirty="0">
                <a:solidFill>
                  <a:schemeClr val="accent3">
                    <a:lumMod val="75000"/>
                  </a:schemeClr>
                </a:solidFill>
              </a:rPr>
              <a:t>: </a:t>
            </a:r>
            <a:r>
              <a:rPr lang="en-US" sz="3200" dirty="0" err="1" smtClean="0">
                <a:solidFill>
                  <a:schemeClr val="accent3">
                    <a:lumMod val="75000"/>
                  </a:schemeClr>
                </a:solidFill>
              </a:rPr>
              <a:t>gruzinovskoe</a:t>
            </a:r>
            <a:r>
              <a:rPr lang="ru-RU" sz="3200" dirty="0" err="1" smtClean="0">
                <a:solidFill>
                  <a:schemeClr val="accent3">
                    <a:lumMod val="75000"/>
                  </a:schemeClr>
                </a:solidFill>
              </a:rPr>
              <a:t>sp@don</a:t>
            </a:r>
            <a:r>
              <a:rPr lang="en-US" sz="3200" dirty="0" smtClean="0">
                <a:solidFill>
                  <a:schemeClr val="accent3">
                    <a:lumMod val="75000"/>
                  </a:schemeClr>
                </a:solidFill>
              </a:rPr>
              <a:t>land</a:t>
            </a:r>
            <a:r>
              <a:rPr lang="ru-RU" sz="3200" dirty="0" smtClean="0">
                <a:solidFill>
                  <a:schemeClr val="accent3">
                    <a:lumMod val="75000"/>
                  </a:schemeClr>
                </a:solidFill>
              </a:rPr>
              <a:t>.</a:t>
            </a:r>
            <a:r>
              <a:rPr lang="ru-RU" sz="3200" dirty="0" err="1" smtClean="0">
                <a:solidFill>
                  <a:schemeClr val="accent3">
                    <a:lumMod val="75000"/>
                  </a:schemeClr>
                </a:solidFill>
              </a:rPr>
              <a:t>ru</a:t>
            </a:r>
            <a:r>
              <a:rPr lang="ru-RU" sz="3200" dirty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ru-RU" sz="3200" dirty="0">
                <a:solidFill>
                  <a:schemeClr val="accent3">
                    <a:lumMod val="75000"/>
                  </a:schemeClr>
                </a:solidFill>
              </a:rPr>
            </a:br>
            <a:endParaRPr lang="ru-RU" sz="32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235519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/>
          <a:lstStyle/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Спасибо за внимание!</a:t>
            </a: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06370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B050"/>
                </a:solidFill>
              </a:rPr>
              <a:t>Сельское</a:t>
            </a:r>
            <a:r>
              <a:rPr lang="ru-RU" dirty="0">
                <a:solidFill>
                  <a:srgbClr val="00B050"/>
                </a:solidFill>
              </a:rPr>
              <a:t> </a:t>
            </a:r>
            <a:r>
              <a:rPr lang="ru-RU" b="1" dirty="0">
                <a:solidFill>
                  <a:srgbClr val="00B050"/>
                </a:solidFill>
              </a:rPr>
              <a:t>поселение</a:t>
            </a:r>
            <a:r>
              <a:rPr lang="ru-RU" dirty="0">
                <a:solidFill>
                  <a:srgbClr val="00B050"/>
                </a:solidFill>
              </a:rPr>
              <a:t> имеет собственный </a:t>
            </a:r>
            <a:r>
              <a:rPr lang="ru-RU" b="1" dirty="0">
                <a:solidFill>
                  <a:srgbClr val="00B050"/>
                </a:solidFill>
              </a:rPr>
              <a:t>бюджет</a:t>
            </a:r>
            <a:r>
              <a:rPr lang="ru-RU" dirty="0">
                <a:solidFill>
                  <a:srgbClr val="00B050"/>
                </a:solidFill>
              </a:rPr>
              <a:t> </a:t>
            </a:r>
            <a:r>
              <a:rPr lang="ru-RU" dirty="0" smtClean="0">
                <a:solidFill>
                  <a:srgbClr val="00B050"/>
                </a:solidFill>
              </a:rPr>
              <a:t>-</a:t>
            </a:r>
            <a:r>
              <a:rPr lang="ru-RU" dirty="0">
                <a:solidFill>
                  <a:srgbClr val="00B050"/>
                </a:solidFill>
              </a:rPr>
              <a:t> </a:t>
            </a:r>
            <a:r>
              <a:rPr lang="ru-RU" b="1" dirty="0">
                <a:solidFill>
                  <a:srgbClr val="00B050"/>
                </a:solidFill>
              </a:rPr>
              <a:t>бюджет</a:t>
            </a:r>
            <a:r>
              <a:rPr lang="ru-RU" dirty="0">
                <a:solidFill>
                  <a:srgbClr val="00B050"/>
                </a:solidFill>
              </a:rPr>
              <a:t> </a:t>
            </a:r>
            <a:r>
              <a:rPr lang="ru-RU" b="1" dirty="0">
                <a:solidFill>
                  <a:srgbClr val="00B050"/>
                </a:solidFill>
              </a:rPr>
              <a:t>сельского</a:t>
            </a:r>
            <a:r>
              <a:rPr lang="ru-RU" dirty="0">
                <a:solidFill>
                  <a:srgbClr val="00B050"/>
                </a:solidFill>
              </a:rPr>
              <a:t> </a:t>
            </a:r>
            <a:r>
              <a:rPr lang="ru-RU" b="1" dirty="0" smtClean="0">
                <a:solidFill>
                  <a:srgbClr val="00B050"/>
                </a:solidFill>
              </a:rPr>
              <a:t>поселения</a:t>
            </a:r>
            <a:r>
              <a:rPr lang="ru-RU" dirty="0" smtClean="0">
                <a:solidFill>
                  <a:srgbClr val="00B050"/>
                </a:solidFill>
              </a:rPr>
              <a:t> (местный</a:t>
            </a:r>
            <a:r>
              <a:rPr lang="ru-RU" dirty="0">
                <a:solidFill>
                  <a:srgbClr val="00B050"/>
                </a:solidFill>
              </a:rPr>
              <a:t> </a:t>
            </a:r>
            <a:r>
              <a:rPr lang="ru-RU" b="1" dirty="0">
                <a:solidFill>
                  <a:srgbClr val="00B050"/>
                </a:solidFill>
              </a:rPr>
              <a:t>бюджет</a:t>
            </a:r>
            <a:r>
              <a:rPr lang="ru-RU" dirty="0">
                <a:solidFill>
                  <a:srgbClr val="00B050"/>
                </a:solidFill>
              </a:rPr>
              <a:t>). </a:t>
            </a:r>
            <a:r>
              <a:rPr lang="ru-RU" b="1" dirty="0" smtClean="0">
                <a:solidFill>
                  <a:srgbClr val="00B050"/>
                </a:solidFill>
              </a:rPr>
              <a:t>Бюджет</a:t>
            </a:r>
            <a:r>
              <a:rPr lang="ru-RU" dirty="0">
                <a:solidFill>
                  <a:srgbClr val="00B050"/>
                </a:solidFill>
              </a:rPr>
              <a:t> </a:t>
            </a:r>
            <a:r>
              <a:rPr lang="ru-RU" b="1" dirty="0">
                <a:solidFill>
                  <a:srgbClr val="00B050"/>
                </a:solidFill>
              </a:rPr>
              <a:t>сельского</a:t>
            </a:r>
            <a:r>
              <a:rPr lang="ru-RU" dirty="0">
                <a:solidFill>
                  <a:srgbClr val="00B050"/>
                </a:solidFill>
              </a:rPr>
              <a:t> </a:t>
            </a:r>
            <a:r>
              <a:rPr lang="ru-RU" b="1" dirty="0">
                <a:solidFill>
                  <a:srgbClr val="00B050"/>
                </a:solidFill>
              </a:rPr>
              <a:t>поселения</a:t>
            </a:r>
            <a:r>
              <a:rPr lang="ru-RU" dirty="0">
                <a:solidFill>
                  <a:srgbClr val="00B050"/>
                </a:solidFill>
              </a:rPr>
              <a:t> </a:t>
            </a:r>
            <a:r>
              <a:rPr lang="ru-RU" dirty="0" smtClean="0">
                <a:solidFill>
                  <a:srgbClr val="00B050"/>
                </a:solidFill>
              </a:rPr>
              <a:t>пред</a:t>
            </a:r>
            <a:br>
              <a:rPr lang="ru-RU" dirty="0" smtClean="0">
                <a:solidFill>
                  <a:srgbClr val="00B050"/>
                </a:solidFill>
              </a:rPr>
            </a:br>
            <a:r>
              <a:rPr lang="ru-RU" dirty="0" err="1" smtClean="0">
                <a:solidFill>
                  <a:srgbClr val="00B050"/>
                </a:solidFill>
              </a:rPr>
              <a:t>ставляет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>
                <a:solidFill>
                  <a:srgbClr val="00B050"/>
                </a:solidFill>
              </a:rPr>
              <a:t>собой форму образования и расходования денежных средств, предназначенных для финансового обеспечения задач и функций местного самоуправления.</a:t>
            </a:r>
          </a:p>
        </p:txBody>
      </p:sp>
    </p:spTree>
    <p:extLst>
      <p:ext uri="{BB962C8B-B14F-4D97-AF65-F5344CB8AC3E}">
        <p14:creationId xmlns="" xmlns:p14="http://schemas.microsoft.com/office/powerpoint/2010/main" val="2040046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/>
          <a:lstStyle/>
          <a:p>
            <a:r>
              <a:rPr lang="ru-RU" dirty="0">
                <a:solidFill>
                  <a:srgbClr val="00B050"/>
                </a:solidFill>
              </a:rPr>
              <a:t>Особенности организации местного самоуправления в сельских поселениях обусловлены их финансово-экономической базой, уровнем социально-экономического развития в целом, численностью населения и другими факторами.</a:t>
            </a:r>
          </a:p>
        </p:txBody>
      </p:sp>
    </p:spTree>
    <p:extLst>
      <p:ext uri="{BB962C8B-B14F-4D97-AF65-F5344CB8AC3E}">
        <p14:creationId xmlns="" xmlns:p14="http://schemas.microsoft.com/office/powerpoint/2010/main" val="720726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Основы деятельности местного самоуправления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Экономическая основа местного самоуправления</a:t>
            </a: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57200" y="2852936"/>
            <a:ext cx="4040188" cy="3600400"/>
          </a:xfrm>
        </p:spPr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Это муниципальная собственность, местные финансы, иная собственность, которыми распоряжаются органы местного самоуправления (передача в пользование, сдача в аренду, иные имущественные сделки)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Финансовая основа местного самоуправления</a:t>
            </a: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sz="quarter" idx="4"/>
          </p:nvPr>
        </p:nvSpPr>
        <p:spPr>
          <a:xfrm>
            <a:off x="4645025" y="2852936"/>
            <a:ext cx="4041775" cy="3600399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Это местный бюджет, формирование, утверждение, исполнение и контроль которого осуществляют органы местного самоуправления. Доходы местного бюджета составляют местные налоги, сборы, штрафы, отчисления от федеральных налогов и налогов субъектов РФ, а также иные поступления в соответствии с законом. 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9" name="Стрелка вправо 8"/>
          <p:cNvSpPr/>
          <p:nvPr/>
        </p:nvSpPr>
        <p:spPr>
          <a:xfrm rot="5400000">
            <a:off x="2051718" y="2132857"/>
            <a:ext cx="648075" cy="648072"/>
          </a:xfrm>
          <a:prstGeom prst="rightArrow">
            <a:avLst>
              <a:gd name="adj1" fmla="val 39147"/>
              <a:gd name="adj2" fmla="val 50000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 rot="5400000">
            <a:off x="6660231" y="2132855"/>
            <a:ext cx="648073" cy="648072"/>
          </a:xfrm>
          <a:prstGeom prst="rightArrow">
            <a:avLst>
              <a:gd name="adj1" fmla="val 38371"/>
              <a:gd name="adj2" fmla="val 50000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dirty="0"/>
          </a:p>
        </p:txBody>
      </p:sp>
    </p:spTree>
    <p:extLst>
      <p:ext uri="{BB962C8B-B14F-4D97-AF65-F5344CB8AC3E}">
        <p14:creationId xmlns="" xmlns:p14="http://schemas.microsoft.com/office/powerpoint/2010/main" val="3323271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323528" y="404664"/>
            <a:ext cx="8424936" cy="6120680"/>
          </a:xfrm>
        </p:spPr>
        <p:txBody>
          <a:bodyPr>
            <a:normAutofit fontScale="90000"/>
          </a:bodyPr>
          <a:lstStyle/>
          <a:p>
            <a:pPr algn="l"/>
            <a:r>
              <a:rPr lang="ru-RU" sz="3200" dirty="0" smtClean="0">
                <a:solidFill>
                  <a:srgbClr val="00B050"/>
                </a:solidFill>
              </a:rPr>
              <a:t>           Что такое бюджет сельского поселения?</a:t>
            </a:r>
            <a:br>
              <a:rPr lang="ru-RU" sz="3200" dirty="0" smtClean="0">
                <a:solidFill>
                  <a:srgbClr val="00B050"/>
                </a:solidFill>
              </a:rPr>
            </a:br>
            <a:r>
              <a:rPr lang="ru-RU" sz="3200" dirty="0" smtClean="0">
                <a:solidFill>
                  <a:srgbClr val="00B050"/>
                </a:solidFill>
              </a:rPr>
              <a:t>           </a:t>
            </a:r>
            <a:br>
              <a:rPr lang="ru-RU" sz="3200" dirty="0" smtClean="0">
                <a:solidFill>
                  <a:srgbClr val="00B050"/>
                </a:solidFill>
              </a:rPr>
            </a:br>
            <a:r>
              <a:rPr lang="ru-RU" sz="3200" dirty="0" smtClean="0">
                <a:solidFill>
                  <a:srgbClr val="00B050"/>
                </a:solidFill>
              </a:rPr>
              <a:t>     </a:t>
            </a:r>
            <a:r>
              <a:rPr lang="ru-RU" sz="3200" b="1" dirty="0" smtClean="0">
                <a:solidFill>
                  <a:srgbClr val="00B050"/>
                </a:solidFill>
              </a:rPr>
              <a:t> </a:t>
            </a:r>
            <a:r>
              <a:rPr lang="ru-RU" sz="2800" b="1" dirty="0" smtClean="0">
                <a:solidFill>
                  <a:srgbClr val="00B050"/>
                </a:solidFill>
              </a:rPr>
              <a:t>Бюджет- </a:t>
            </a:r>
            <a:r>
              <a:rPr lang="ru-RU" sz="2800" dirty="0" smtClean="0">
                <a:solidFill>
                  <a:srgbClr val="00B050"/>
                </a:solidFill>
              </a:rPr>
              <a:t>форма образования и расходования денежных средств, предназначенных для финансового обеспечения задач и функций местного самоуправления.</a:t>
            </a:r>
            <a:r>
              <a:rPr lang="ru-RU" sz="3200" dirty="0" smtClean="0">
                <a:solidFill>
                  <a:srgbClr val="00B050"/>
                </a:solidFill>
              </a:rPr>
              <a:t/>
            </a:r>
            <a:br>
              <a:rPr lang="ru-RU" sz="3200" dirty="0" smtClean="0">
                <a:solidFill>
                  <a:srgbClr val="00B050"/>
                </a:solidFill>
              </a:rPr>
            </a:br>
            <a:r>
              <a:rPr lang="ru-RU" sz="3200" dirty="0" smtClean="0">
                <a:solidFill>
                  <a:srgbClr val="00B050"/>
                </a:solidFill>
              </a:rPr>
              <a:t>          </a:t>
            </a:r>
            <a:r>
              <a:rPr lang="ru-RU" sz="2800" b="1" dirty="0" smtClean="0">
                <a:solidFill>
                  <a:srgbClr val="00B050"/>
                </a:solidFill>
              </a:rPr>
              <a:t>Доходы бюджета </a:t>
            </a:r>
            <a:r>
              <a:rPr lang="ru-RU" sz="2800" dirty="0" smtClean="0">
                <a:solidFill>
                  <a:srgbClr val="00B050"/>
                </a:solidFill>
              </a:rPr>
              <a:t>– поступающие в бюджет денежные средства.</a:t>
            </a:r>
            <a:br>
              <a:rPr lang="ru-RU" sz="2800" dirty="0" smtClean="0">
                <a:solidFill>
                  <a:srgbClr val="00B050"/>
                </a:solidFill>
              </a:rPr>
            </a:br>
            <a:r>
              <a:rPr lang="ru-RU" sz="2800" b="1" dirty="0" smtClean="0">
                <a:solidFill>
                  <a:srgbClr val="00B050"/>
                </a:solidFill>
              </a:rPr>
              <a:t>          Расходы бюджета </a:t>
            </a:r>
            <a:r>
              <a:rPr lang="ru-RU" sz="2800" dirty="0" smtClean="0">
                <a:solidFill>
                  <a:srgbClr val="00B050"/>
                </a:solidFill>
              </a:rPr>
              <a:t>– выплачиваемые из бюджета денежные средства.</a:t>
            </a:r>
            <a:br>
              <a:rPr lang="ru-RU" sz="2800" dirty="0" smtClean="0">
                <a:solidFill>
                  <a:srgbClr val="00B050"/>
                </a:solidFill>
              </a:rPr>
            </a:br>
            <a:r>
              <a:rPr lang="ru-RU" sz="3200" dirty="0">
                <a:solidFill>
                  <a:srgbClr val="00B050"/>
                </a:solidFill>
              </a:rPr>
              <a:t/>
            </a:r>
            <a:br>
              <a:rPr lang="ru-RU" sz="3200" dirty="0">
                <a:solidFill>
                  <a:srgbClr val="00B050"/>
                </a:solidFill>
              </a:rPr>
            </a:br>
            <a:r>
              <a:rPr lang="ru-RU" sz="2700" i="1" dirty="0" smtClean="0">
                <a:solidFill>
                  <a:srgbClr val="00B050"/>
                </a:solidFill>
              </a:rPr>
              <a:t>Если расходы бюджета превышают доходы, то бюджет исполняется с дефицитом.</a:t>
            </a:r>
            <a:r>
              <a:rPr lang="ru-RU" sz="2700" i="1" dirty="0">
                <a:solidFill>
                  <a:srgbClr val="00B050"/>
                </a:solidFill>
              </a:rPr>
              <a:t/>
            </a:r>
            <a:br>
              <a:rPr lang="ru-RU" sz="2700" i="1" dirty="0">
                <a:solidFill>
                  <a:srgbClr val="00B050"/>
                </a:solidFill>
              </a:rPr>
            </a:br>
            <a:r>
              <a:rPr lang="ru-RU" sz="2700" i="1" dirty="0" smtClean="0">
                <a:solidFill>
                  <a:srgbClr val="00B050"/>
                </a:solidFill>
              </a:rPr>
              <a:t>При дефицитном бюджете растет долг и (или) снижаются остатки средств на счете бюджета.</a:t>
            </a:r>
            <a:r>
              <a:rPr lang="ru-RU" sz="3200" i="1" dirty="0">
                <a:solidFill>
                  <a:srgbClr val="00B050"/>
                </a:solidFill>
              </a:rPr>
              <a:t/>
            </a:r>
            <a:br>
              <a:rPr lang="ru-RU" sz="3200" i="1" dirty="0">
                <a:solidFill>
                  <a:srgbClr val="00B050"/>
                </a:solidFill>
              </a:rPr>
            </a:br>
            <a:endParaRPr lang="ru-RU" sz="3200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01751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Доходы бюджета поселения </a:t>
            </a:r>
            <a:br>
              <a:rPr lang="ru-RU" dirty="0" smtClean="0">
                <a:solidFill>
                  <a:srgbClr val="00B050"/>
                </a:solidFill>
              </a:rPr>
            </a:br>
            <a:r>
              <a:rPr lang="ru-RU" dirty="0" smtClean="0">
                <a:solidFill>
                  <a:srgbClr val="00B050"/>
                </a:solidFill>
              </a:rPr>
              <a:t>за 1 полугодие 2025 года </a:t>
            </a:r>
            <a:endParaRPr lang="ru-RU" dirty="0">
              <a:solidFill>
                <a:srgbClr val="00B050"/>
              </a:solidFill>
            </a:endParaRPr>
          </a:p>
        </p:txBody>
      </p:sp>
      <p:graphicFrame>
        <p:nvGraphicFramePr>
          <p:cNvPr id="16" name="Объект 1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09234050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06930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Доходы бюджета </a:t>
            </a:r>
            <a:br>
              <a:rPr lang="ru-RU" dirty="0" smtClean="0">
                <a:solidFill>
                  <a:srgbClr val="00B050"/>
                </a:solidFill>
              </a:rPr>
            </a:br>
            <a:r>
              <a:rPr lang="ru-RU" dirty="0" smtClean="0">
                <a:solidFill>
                  <a:srgbClr val="00B050"/>
                </a:solidFill>
              </a:rPr>
              <a:t>за 1 полугодие 2025 года</a:t>
            </a:r>
            <a:endParaRPr lang="ru-RU" dirty="0">
              <a:solidFill>
                <a:srgbClr val="00B050"/>
              </a:solidFill>
            </a:endParaRPr>
          </a:p>
        </p:txBody>
      </p:sp>
      <p:graphicFrame>
        <p:nvGraphicFramePr>
          <p:cNvPr id="10" name="Объект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40874956"/>
              </p:ext>
            </p:extLst>
          </p:nvPr>
        </p:nvGraphicFramePr>
        <p:xfrm>
          <a:off x="457200" y="1600200"/>
          <a:ext cx="8229600" cy="4637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772852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dirty="0" smtClean="0">
                          <a:solidFill>
                            <a:srgbClr val="00B050"/>
                          </a:solidFill>
                        </a:rPr>
                        <a:t>НДФЛ</a:t>
                      </a:r>
                      <a:r>
                        <a:rPr lang="ru-RU" baseline="0" dirty="0" smtClean="0">
                          <a:solidFill>
                            <a:srgbClr val="00B050"/>
                          </a:solidFill>
                        </a:rPr>
                        <a:t> – 78,0 тыс. рублей</a:t>
                      </a:r>
                      <a:endParaRPr lang="ru-RU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772852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b="1" dirty="0" smtClean="0">
                          <a:solidFill>
                            <a:srgbClr val="00B050"/>
                          </a:solidFill>
                        </a:rPr>
                        <a:t>ЕСХН </a:t>
                      </a:r>
                      <a:r>
                        <a:rPr lang="ru-RU" b="1" baseline="0" dirty="0" smtClean="0">
                          <a:solidFill>
                            <a:srgbClr val="00B050"/>
                          </a:solidFill>
                        </a:rPr>
                        <a:t> - 735,6 тыс. рублей</a:t>
                      </a:r>
                      <a:endParaRPr lang="ru-RU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772852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b="1" dirty="0" smtClean="0">
                          <a:solidFill>
                            <a:srgbClr val="00B050"/>
                          </a:solidFill>
                        </a:rPr>
                        <a:t>Налог</a:t>
                      </a:r>
                      <a:r>
                        <a:rPr lang="ru-RU" b="1" baseline="0" dirty="0" smtClean="0">
                          <a:solidFill>
                            <a:srgbClr val="00B050"/>
                          </a:solidFill>
                        </a:rPr>
                        <a:t> на имущество – 21,9 тыс. рублей</a:t>
                      </a:r>
                      <a:endParaRPr lang="ru-RU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772852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b="1" dirty="0" smtClean="0">
                          <a:solidFill>
                            <a:srgbClr val="00B050"/>
                          </a:solidFill>
                        </a:rPr>
                        <a:t>Земельный налог – 1946,2 тыс. рублей</a:t>
                      </a:r>
                      <a:endParaRPr lang="ru-RU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772852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b="1" dirty="0" smtClean="0">
                          <a:solidFill>
                            <a:srgbClr val="00B050"/>
                          </a:solidFill>
                        </a:rPr>
                        <a:t>Аренда ЗУ – 14,0 тыс. рублей</a:t>
                      </a:r>
                      <a:endParaRPr lang="ru-RU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772852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b="1" dirty="0" smtClean="0">
                          <a:solidFill>
                            <a:srgbClr val="00B050"/>
                          </a:solidFill>
                        </a:rPr>
                        <a:t>Прочие доходы – -42,8 тыс. рублей</a:t>
                      </a:r>
                      <a:endParaRPr lang="ru-RU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002459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Безвозмездные поступления</a:t>
            </a:r>
            <a:br>
              <a:rPr lang="ru-RU" dirty="0" smtClean="0">
                <a:solidFill>
                  <a:srgbClr val="00B050"/>
                </a:solidFill>
              </a:rPr>
            </a:br>
            <a:r>
              <a:rPr lang="ru-RU" dirty="0" smtClean="0">
                <a:solidFill>
                  <a:srgbClr val="00B050"/>
                </a:solidFill>
              </a:rPr>
              <a:t> за 1 полугодие 2025 года</a:t>
            </a:r>
            <a:endParaRPr lang="ru-RU" dirty="0">
              <a:solidFill>
                <a:srgbClr val="00B050"/>
              </a:solidFill>
            </a:endParaRPr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842646670"/>
              </p:ext>
            </p:extLst>
          </p:nvPr>
        </p:nvGraphicFramePr>
        <p:xfrm>
          <a:off x="457200" y="1600201"/>
          <a:ext cx="8229600" cy="42050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1296689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00B050"/>
                </a:solidFill>
              </a:rPr>
              <a:t>Расходы бюджета</a:t>
            </a:r>
            <a:br>
              <a:rPr lang="ru-RU" sz="3600" dirty="0" smtClean="0">
                <a:solidFill>
                  <a:srgbClr val="00B050"/>
                </a:solidFill>
              </a:rPr>
            </a:br>
            <a:r>
              <a:rPr lang="ru-RU" sz="3600" dirty="0" smtClean="0">
                <a:solidFill>
                  <a:srgbClr val="00B050"/>
                </a:solidFill>
              </a:rPr>
              <a:t> за 1 полугодие 2025 года</a:t>
            </a:r>
            <a:endParaRPr lang="ru-RU" sz="3600" dirty="0">
              <a:solidFill>
                <a:srgbClr val="00B050"/>
              </a:solidFill>
            </a:endParaRPr>
          </a:p>
        </p:txBody>
      </p:sp>
      <p:graphicFrame>
        <p:nvGraphicFramePr>
          <p:cNvPr id="10" name="Объект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385709999"/>
              </p:ext>
            </p:extLst>
          </p:nvPr>
        </p:nvGraphicFramePr>
        <p:xfrm>
          <a:off x="457200" y="1600200"/>
          <a:ext cx="8229600" cy="43418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604664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dirty="0" smtClean="0">
                          <a:solidFill>
                            <a:srgbClr val="00B050"/>
                          </a:solidFill>
                        </a:rPr>
                        <a:t>Общегосударственные вопросы – 2719,3тыс. рублей</a:t>
                      </a:r>
                      <a:endParaRPr lang="ru-RU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b="1" dirty="0" smtClean="0">
                          <a:solidFill>
                            <a:srgbClr val="00B050"/>
                          </a:solidFill>
                        </a:rPr>
                        <a:t>Национальная оборона – 59,7 тыс. рублей</a:t>
                      </a:r>
                      <a:endParaRPr lang="ru-RU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b="1" dirty="0" smtClean="0">
                          <a:solidFill>
                            <a:srgbClr val="00B050"/>
                          </a:solidFill>
                        </a:rPr>
                        <a:t>Жилищно-коммунальное</a:t>
                      </a:r>
                      <a:r>
                        <a:rPr lang="ru-RU" b="1" baseline="0" dirty="0" smtClean="0">
                          <a:solidFill>
                            <a:srgbClr val="00B050"/>
                          </a:solidFill>
                        </a:rPr>
                        <a:t> хозяйство -  619,3 тыс. рублей</a:t>
                      </a:r>
                      <a:endParaRPr lang="ru-RU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b="1" dirty="0" smtClean="0">
                          <a:solidFill>
                            <a:srgbClr val="00B050"/>
                          </a:solidFill>
                        </a:rPr>
                        <a:t>Другие общегосударственные вопросы – 35,9 тыс. рублей</a:t>
                      </a:r>
                      <a:endParaRPr lang="ru-RU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b="1" dirty="0" smtClean="0">
                          <a:solidFill>
                            <a:srgbClr val="00B050"/>
                          </a:solidFill>
                        </a:rPr>
                        <a:t>Социальная политика – 106,9 тыс. рублей</a:t>
                      </a:r>
                      <a:endParaRPr lang="ru-RU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b="1" dirty="0" smtClean="0">
                          <a:solidFill>
                            <a:srgbClr val="00B050"/>
                          </a:solidFill>
                        </a:rPr>
                        <a:t>Культура и кинематография – 2400,3 тыс.</a:t>
                      </a:r>
                      <a:r>
                        <a:rPr lang="ru-RU" b="1" baseline="0" dirty="0" smtClean="0">
                          <a:solidFill>
                            <a:srgbClr val="00B050"/>
                          </a:solidFill>
                        </a:rPr>
                        <a:t> рублей</a:t>
                      </a:r>
                      <a:endParaRPr lang="ru-RU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784853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b="1" dirty="0" smtClean="0">
                          <a:solidFill>
                            <a:srgbClr val="00B050"/>
                          </a:solidFill>
                        </a:rPr>
                        <a:t>Национальная безопасность – 70,0 тыс.рублей</a:t>
                      </a:r>
                      <a:endParaRPr lang="ru-RU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133473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2262</TotalTime>
  <Words>396</Words>
  <Application>Microsoft Office PowerPoint</Application>
  <PresentationFormat>Экран (4:3)</PresentationFormat>
  <Paragraphs>47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Тема Office</vt:lpstr>
      <vt:lpstr>1_Тема Office</vt:lpstr>
      <vt:lpstr> Отчет об исполнении  бюджета Грузиновского  сельского поселения  Морозовского района за 1 полугодие 2025 года  </vt:lpstr>
      <vt:lpstr>Сельское поселение имеет собственный бюджет - бюджет сельского поселения (местный бюджет). Бюджет сельского поселения пред ставляет собой форму образования и расходования денежных средств, предназначенных для финансового обеспечения задач и функций местного самоуправления.</vt:lpstr>
      <vt:lpstr>Особенности организации местного самоуправления в сельских поселениях обусловлены их финансово-экономической базой, уровнем социально-экономического развития в целом, численностью населения и другими факторами.</vt:lpstr>
      <vt:lpstr>Основы деятельности местного самоуправления</vt:lpstr>
      <vt:lpstr>           Что такое бюджет сельского поселения?                   Бюджет- форма образования и расходования денежных средств, предназначенных для финансового обеспечения задач и функций местного самоуправления.           Доходы бюджета – поступающие в бюджет денежные средства.           Расходы бюджета – выплачиваемые из бюджета денежные средства.  Если расходы бюджета превышают доходы, то бюджет исполняется с дефицитом. При дефицитном бюджете растет долг и (или) снижаются остатки средств на счете бюджета. </vt:lpstr>
      <vt:lpstr>Доходы бюджета поселения  за 1 полугодие 2025 года </vt:lpstr>
      <vt:lpstr>Доходы бюджета  за 1 полугодие 2025 года</vt:lpstr>
      <vt:lpstr>Безвозмездные поступления  за 1 полугодие 2025 года</vt:lpstr>
      <vt:lpstr>Расходы бюджета  за 1 полугодие 2025 года</vt:lpstr>
      <vt:lpstr>Уровень долговой нагрузки Грузиновского сельского поселения за 1 полугодие 2025 года</vt:lpstr>
      <vt:lpstr>Расходы на ремонт и содержание уличного освещения в 1 полугодии 2025 года составляют 135,9 тыс. рублей</vt:lpstr>
      <vt:lpstr>Расходы на благоустройство территории в 1 полугодии 2025 г. составляют 483,4 тыс. рублей</vt:lpstr>
      <vt:lpstr>Расходы по муниципальной программе «Развитие культуры и туризма»  в 1 полугодии 2025 г.  составляют 2400,3 тыс. рублей</vt:lpstr>
      <vt:lpstr>Информация для контактов  Администрация Грузиновского сельского поселения 347222 Ростовская область, Морозовский район, хутор Грузинов, улица Вишневая, 26 тел. (86384) 3-74-61, факс (86384) 3-74-74 e-mail: gruzinovskoesp@donland.ru 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 Грузиновского сельского поселения.</dc:title>
  <dc:creator>User</dc:creator>
  <cp:lastModifiedBy>Пользователь</cp:lastModifiedBy>
  <cp:revision>94</cp:revision>
  <dcterms:created xsi:type="dcterms:W3CDTF">2018-04-11T07:26:24Z</dcterms:created>
  <dcterms:modified xsi:type="dcterms:W3CDTF">2025-08-06T07:35:09Z</dcterms:modified>
</cp:coreProperties>
</file>